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61" r:id="rId4"/>
    <p:sldId id="259" r:id="rId6"/>
    <p:sldId id="258" r:id="rId7"/>
    <p:sldId id="260" r:id="rId8"/>
    <p:sldId id="263" r:id="rId9"/>
    <p:sldId id="267" r:id="rId10"/>
    <p:sldId id="301" r:id="rId11"/>
    <p:sldId id="268" r:id="rId12"/>
    <p:sldId id="269" r:id="rId13"/>
    <p:sldId id="270" r:id="rId14"/>
    <p:sldId id="352" r:id="rId15"/>
    <p:sldId id="271" r:id="rId16"/>
    <p:sldId id="272" r:id="rId17"/>
    <p:sldId id="370" r:id="rId18"/>
    <p:sldId id="289" r:id="rId19"/>
    <p:sldId id="338" r:id="rId20"/>
    <p:sldId id="274" r:id="rId21"/>
    <p:sldId id="325" r:id="rId22"/>
    <p:sldId id="278" r:id="rId23"/>
    <p:sldId id="276" r:id="rId24"/>
    <p:sldId id="318" r:id="rId25"/>
    <p:sldId id="283" r:id="rId26"/>
    <p:sldId id="284" r:id="rId27"/>
    <p:sldId id="329" r:id="rId28"/>
    <p:sldId id="282" r:id="rId29"/>
    <p:sldId id="328" r:id="rId30"/>
    <p:sldId id="262" r:id="rId31"/>
    <p:sldId id="280" r:id="rId32"/>
    <p:sldId id="279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jpeg>
</file>

<file path=ppt/media/image40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23452-FC8F-4B98-AA5D-D6C57A8A4F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6A0B35-9511-489C-A5CA-30B1B2BF3A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86B914-E37C-4969-A50B-2F22E3C63C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F8543-0DA0-4172-97E8-BF12989C1B5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5286265" y="1893468"/>
            <a:ext cx="1619473" cy="1619473"/>
            <a:chOff x="5227290" y="2312557"/>
            <a:chExt cx="1359041" cy="1359041"/>
          </a:xfrm>
        </p:grpSpPr>
        <p:grpSp>
          <p:nvGrpSpPr>
            <p:cNvPr id="8" name="组合 7"/>
            <p:cNvGrpSpPr/>
            <p:nvPr/>
          </p:nvGrpSpPr>
          <p:grpSpPr>
            <a:xfrm>
              <a:off x="5227290" y="2312557"/>
              <a:ext cx="1359041" cy="1359041"/>
              <a:chOff x="3356667" y="1935479"/>
              <a:chExt cx="1135821" cy="1135821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3356667" y="1935479"/>
                <a:ext cx="1135821" cy="1135821"/>
              </a:xfrm>
              <a:prstGeom prst="roundRect">
                <a:avLst>
                  <a:gd name="adj" fmla="val 8841"/>
                </a:avLst>
              </a:prstGeom>
              <a:gradFill>
                <a:gsLst>
                  <a:gs pos="0">
                    <a:schemeClr val="accent1">
                      <a:lumMod val="85000"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22225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203200" dist="1016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3388001" y="1966815"/>
                <a:ext cx="1073150" cy="1073150"/>
                <a:chOff x="6601114" y="2187864"/>
                <a:chExt cx="1625022" cy="1625022"/>
              </a:xfrm>
              <a:effectLst>
                <a:outerShdw blurRad="190500" dist="88900" dir="2700000" algn="tl" rotWithShape="0">
                  <a:prstClr val="black">
                    <a:alpha val="30000"/>
                  </a:prstClr>
                </a:outerShdw>
              </a:effectLst>
            </p:grpSpPr>
            <p:sp>
              <p:nvSpPr>
                <p:cNvPr id="12" name="任意多边形 11"/>
                <p:cNvSpPr/>
                <p:nvPr/>
              </p:nvSpPr>
              <p:spPr>
                <a:xfrm>
                  <a:off x="6601115" y="2187864"/>
                  <a:ext cx="1625021" cy="1625022"/>
                </a:xfrm>
                <a:custGeom>
                  <a:avLst/>
                  <a:gdLst>
                    <a:gd name="connsiteX0" fmla="*/ 247132 w 1625021"/>
                    <a:gd name="connsiteY0" fmla="*/ 108611 h 1625022"/>
                    <a:gd name="connsiteX1" fmla="*/ 113373 w 1625021"/>
                    <a:gd name="connsiteY1" fmla="*/ 242370 h 1625022"/>
                    <a:gd name="connsiteX2" fmla="*/ 113373 w 1625021"/>
                    <a:gd name="connsiteY2" fmla="*/ 1373126 h 1625022"/>
                    <a:gd name="connsiteX3" fmla="*/ 247132 w 1625021"/>
                    <a:gd name="connsiteY3" fmla="*/ 1506885 h 1625022"/>
                    <a:gd name="connsiteX4" fmla="*/ 1377888 w 1625021"/>
                    <a:gd name="connsiteY4" fmla="*/ 1506885 h 1625022"/>
                    <a:gd name="connsiteX5" fmla="*/ 1511647 w 1625021"/>
                    <a:gd name="connsiteY5" fmla="*/ 1373126 h 1625022"/>
                    <a:gd name="connsiteX6" fmla="*/ 1511647 w 1625021"/>
                    <a:gd name="connsiteY6" fmla="*/ 242370 h 1625022"/>
                    <a:gd name="connsiteX7" fmla="*/ 1377888 w 1625021"/>
                    <a:gd name="connsiteY7" fmla="*/ 108611 h 1625022"/>
                    <a:gd name="connsiteX8" fmla="*/ 143668 w 1625021"/>
                    <a:gd name="connsiteY8" fmla="*/ 0 h 1625022"/>
                    <a:gd name="connsiteX9" fmla="*/ 1481353 w 1625021"/>
                    <a:gd name="connsiteY9" fmla="*/ 0 h 1625022"/>
                    <a:gd name="connsiteX10" fmla="*/ 1625021 w 1625021"/>
                    <a:gd name="connsiteY10" fmla="*/ 143668 h 1625022"/>
                    <a:gd name="connsiteX11" fmla="*/ 1625021 w 1625021"/>
                    <a:gd name="connsiteY11" fmla="*/ 1481354 h 1625022"/>
                    <a:gd name="connsiteX12" fmla="*/ 1481353 w 1625021"/>
                    <a:gd name="connsiteY12" fmla="*/ 1625022 h 1625022"/>
                    <a:gd name="connsiteX13" fmla="*/ 143668 w 1625021"/>
                    <a:gd name="connsiteY13" fmla="*/ 1625022 h 1625022"/>
                    <a:gd name="connsiteX14" fmla="*/ 0 w 1625021"/>
                    <a:gd name="connsiteY14" fmla="*/ 1481354 h 1625022"/>
                    <a:gd name="connsiteX15" fmla="*/ 0 w 1625021"/>
                    <a:gd name="connsiteY15" fmla="*/ 143668 h 1625022"/>
                    <a:gd name="connsiteX16" fmla="*/ 143668 w 1625021"/>
                    <a:gd name="connsiteY16" fmla="*/ 0 h 1625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625021" h="1625022">
                      <a:moveTo>
                        <a:pt x="247132" y="108611"/>
                      </a:moveTo>
                      <a:cubicBezTo>
                        <a:pt x="173259" y="108611"/>
                        <a:pt x="113373" y="168497"/>
                        <a:pt x="113373" y="242370"/>
                      </a:cubicBezTo>
                      <a:lnTo>
                        <a:pt x="113373" y="1373126"/>
                      </a:lnTo>
                      <a:cubicBezTo>
                        <a:pt x="113373" y="1446999"/>
                        <a:pt x="173259" y="1506885"/>
                        <a:pt x="247132" y="1506885"/>
                      </a:cubicBezTo>
                      <a:lnTo>
                        <a:pt x="1377888" y="1506885"/>
                      </a:lnTo>
                      <a:cubicBezTo>
                        <a:pt x="1451761" y="1506885"/>
                        <a:pt x="1511647" y="1446999"/>
                        <a:pt x="1511647" y="1373126"/>
                      </a:cubicBezTo>
                      <a:lnTo>
                        <a:pt x="1511647" y="242370"/>
                      </a:lnTo>
                      <a:cubicBezTo>
                        <a:pt x="1511647" y="168497"/>
                        <a:pt x="1451761" y="108611"/>
                        <a:pt x="1377888" y="108611"/>
                      </a:cubicBezTo>
                      <a:close/>
                      <a:moveTo>
                        <a:pt x="143668" y="0"/>
                      </a:moveTo>
                      <a:lnTo>
                        <a:pt x="1481353" y="0"/>
                      </a:lnTo>
                      <a:cubicBezTo>
                        <a:pt x="1560699" y="0"/>
                        <a:pt x="1625021" y="64322"/>
                        <a:pt x="1625021" y="143668"/>
                      </a:cubicBezTo>
                      <a:lnTo>
                        <a:pt x="1625021" y="1481354"/>
                      </a:lnTo>
                      <a:cubicBezTo>
                        <a:pt x="1625021" y="1560700"/>
                        <a:pt x="1560699" y="1625022"/>
                        <a:pt x="1481353" y="1625022"/>
                      </a:cubicBezTo>
                      <a:lnTo>
                        <a:pt x="143668" y="1625022"/>
                      </a:lnTo>
                      <a:cubicBezTo>
                        <a:pt x="64322" y="1625022"/>
                        <a:pt x="0" y="1560700"/>
                        <a:pt x="0" y="1481354"/>
                      </a:cubicBezTo>
                      <a:lnTo>
                        <a:pt x="0" y="143668"/>
                      </a:lnTo>
                      <a:cubicBezTo>
                        <a:pt x="0" y="64322"/>
                        <a:pt x="64322" y="0"/>
                        <a:pt x="143668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圆角矩形 12"/>
                <p:cNvSpPr/>
                <p:nvPr/>
              </p:nvSpPr>
              <p:spPr>
                <a:xfrm>
                  <a:off x="6601114" y="2187864"/>
                  <a:ext cx="1625021" cy="1625022"/>
                </a:xfrm>
                <a:prstGeom prst="roundRect">
                  <a:avLst>
                    <a:gd name="adj" fmla="val 8841"/>
                  </a:avLst>
                </a:prstGeom>
                <a:noFill/>
                <a:ln w="22225"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8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" name="圆角矩形 13"/>
                <p:cNvSpPr/>
                <p:nvPr/>
              </p:nvSpPr>
              <p:spPr>
                <a:xfrm>
                  <a:off x="6714488" y="2301238"/>
                  <a:ext cx="1398274" cy="1398274"/>
                </a:xfrm>
                <a:prstGeom prst="roundRect">
                  <a:avLst>
                    <a:gd name="adj" fmla="val 9566"/>
                  </a:avLst>
                </a:prstGeom>
                <a:noFill/>
                <a:ln w="22225">
                  <a:gradFill flip="none" rotWithShape="1">
                    <a:gsLst>
                      <a:gs pos="0">
                        <a:schemeClr val="accent1">
                          <a:lumMod val="85000"/>
                        </a:schemeClr>
                      </a:gs>
                      <a:gs pos="100000">
                        <a:schemeClr val="accent1"/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5489204" y="2798132"/>
              <a:ext cx="858587" cy="587773"/>
            </a:xfrm>
            <a:custGeom>
              <a:avLst/>
              <a:gdLst>
                <a:gd name="T0" fmla="*/ 3057 w 3113"/>
                <a:gd name="T1" fmla="*/ 497 h 2131"/>
                <a:gd name="T2" fmla="*/ 1582 w 3113"/>
                <a:gd name="T3" fmla="*/ 5 h 2131"/>
                <a:gd name="T4" fmla="*/ 1531 w 3113"/>
                <a:gd name="T5" fmla="*/ 5 h 2131"/>
                <a:gd name="T6" fmla="*/ 56 w 3113"/>
                <a:gd name="T7" fmla="*/ 497 h 2131"/>
                <a:gd name="T8" fmla="*/ 0 w 3113"/>
                <a:gd name="T9" fmla="*/ 574 h 2131"/>
                <a:gd name="T10" fmla="*/ 56 w 3113"/>
                <a:gd name="T11" fmla="*/ 652 h 2131"/>
                <a:gd name="T12" fmla="*/ 492 w 3113"/>
                <a:gd name="T13" fmla="*/ 797 h 2131"/>
                <a:gd name="T14" fmla="*/ 492 w 3113"/>
                <a:gd name="T15" fmla="*/ 1230 h 2131"/>
                <a:gd name="T16" fmla="*/ 515 w 3113"/>
                <a:gd name="T17" fmla="*/ 1288 h 2131"/>
                <a:gd name="T18" fmla="*/ 1556 w 3113"/>
                <a:gd name="T19" fmla="*/ 1639 h 2131"/>
                <a:gd name="T20" fmla="*/ 2244 w 3113"/>
                <a:gd name="T21" fmla="*/ 1507 h 2131"/>
                <a:gd name="T22" fmla="*/ 2287 w 3113"/>
                <a:gd name="T23" fmla="*/ 1399 h 2131"/>
                <a:gd name="T24" fmla="*/ 2180 w 3113"/>
                <a:gd name="T25" fmla="*/ 1356 h 2131"/>
                <a:gd name="T26" fmla="*/ 1557 w 3113"/>
                <a:gd name="T27" fmla="*/ 1475 h 2131"/>
                <a:gd name="T28" fmla="*/ 863 w 3113"/>
                <a:gd name="T29" fmla="*/ 1324 h 2131"/>
                <a:gd name="T30" fmla="*/ 656 w 3113"/>
                <a:gd name="T31" fmla="*/ 1193 h 2131"/>
                <a:gd name="T32" fmla="*/ 656 w 3113"/>
                <a:gd name="T33" fmla="*/ 852 h 2131"/>
                <a:gd name="T34" fmla="*/ 1531 w 3113"/>
                <a:gd name="T35" fmla="*/ 1144 h 2131"/>
                <a:gd name="T36" fmla="*/ 1557 w 3113"/>
                <a:gd name="T37" fmla="*/ 1148 h 2131"/>
                <a:gd name="T38" fmla="*/ 1583 w 3113"/>
                <a:gd name="T39" fmla="*/ 1144 h 2131"/>
                <a:gd name="T40" fmla="*/ 2458 w 3113"/>
                <a:gd name="T41" fmla="*/ 852 h 2131"/>
                <a:gd name="T42" fmla="*/ 2458 w 3113"/>
                <a:gd name="T43" fmla="*/ 998 h 2131"/>
                <a:gd name="T44" fmla="*/ 2294 w 3113"/>
                <a:gd name="T45" fmla="*/ 1230 h 2131"/>
                <a:gd name="T46" fmla="*/ 2440 w 3113"/>
                <a:gd name="T47" fmla="*/ 1454 h 2131"/>
                <a:gd name="T48" fmla="*/ 2296 w 3113"/>
                <a:gd name="T49" fmla="*/ 2029 h 2131"/>
                <a:gd name="T50" fmla="*/ 2311 w 3113"/>
                <a:gd name="T51" fmla="*/ 2099 h 2131"/>
                <a:gd name="T52" fmla="*/ 2376 w 3113"/>
                <a:gd name="T53" fmla="*/ 2131 h 2131"/>
                <a:gd name="T54" fmla="*/ 2704 w 3113"/>
                <a:gd name="T55" fmla="*/ 2131 h 2131"/>
                <a:gd name="T56" fmla="*/ 2768 w 3113"/>
                <a:gd name="T57" fmla="*/ 2099 h 2131"/>
                <a:gd name="T58" fmla="*/ 2783 w 3113"/>
                <a:gd name="T59" fmla="*/ 2029 h 2131"/>
                <a:gd name="T60" fmla="*/ 2639 w 3113"/>
                <a:gd name="T61" fmla="*/ 1454 h 2131"/>
                <a:gd name="T62" fmla="*/ 2785 w 3113"/>
                <a:gd name="T63" fmla="*/ 1230 h 2131"/>
                <a:gd name="T64" fmla="*/ 2622 w 3113"/>
                <a:gd name="T65" fmla="*/ 998 h 2131"/>
                <a:gd name="T66" fmla="*/ 2622 w 3113"/>
                <a:gd name="T67" fmla="*/ 797 h 2131"/>
                <a:gd name="T68" fmla="*/ 3057 w 3113"/>
                <a:gd name="T69" fmla="*/ 652 h 2131"/>
                <a:gd name="T70" fmla="*/ 3113 w 3113"/>
                <a:gd name="T71" fmla="*/ 574 h 2131"/>
                <a:gd name="T72" fmla="*/ 3057 w 3113"/>
                <a:gd name="T73" fmla="*/ 497 h 2131"/>
                <a:gd name="T74" fmla="*/ 2540 w 3113"/>
                <a:gd name="T75" fmla="*/ 1148 h 2131"/>
                <a:gd name="T76" fmla="*/ 2621 w 3113"/>
                <a:gd name="T77" fmla="*/ 1230 h 2131"/>
                <a:gd name="T78" fmla="*/ 2540 w 3113"/>
                <a:gd name="T79" fmla="*/ 1312 h 2131"/>
                <a:gd name="T80" fmla="*/ 2458 w 3113"/>
                <a:gd name="T81" fmla="*/ 1230 h 2131"/>
                <a:gd name="T82" fmla="*/ 2540 w 3113"/>
                <a:gd name="T83" fmla="*/ 1148 h 2131"/>
                <a:gd name="T84" fmla="*/ 2481 w 3113"/>
                <a:gd name="T85" fmla="*/ 1967 h 2131"/>
                <a:gd name="T86" fmla="*/ 2540 w 3113"/>
                <a:gd name="T87" fmla="*/ 1731 h 2131"/>
                <a:gd name="T88" fmla="*/ 2599 w 3113"/>
                <a:gd name="T89" fmla="*/ 1967 h 2131"/>
                <a:gd name="T90" fmla="*/ 2481 w 3113"/>
                <a:gd name="T91" fmla="*/ 1967 h 2131"/>
                <a:gd name="T92" fmla="*/ 2533 w 3113"/>
                <a:gd name="T93" fmla="*/ 654 h 2131"/>
                <a:gd name="T94" fmla="*/ 1570 w 3113"/>
                <a:gd name="T95" fmla="*/ 493 h 2131"/>
                <a:gd name="T96" fmla="*/ 1476 w 3113"/>
                <a:gd name="T97" fmla="*/ 561 h 2131"/>
                <a:gd name="T98" fmla="*/ 1543 w 3113"/>
                <a:gd name="T99" fmla="*/ 655 h 2131"/>
                <a:gd name="T100" fmla="*/ 2201 w 3113"/>
                <a:gd name="T101" fmla="*/ 765 h 2131"/>
                <a:gd name="T102" fmla="*/ 1557 w 3113"/>
                <a:gd name="T103" fmla="*/ 979 h 2131"/>
                <a:gd name="T104" fmla="*/ 341 w 3113"/>
                <a:gd name="T105" fmla="*/ 574 h 2131"/>
                <a:gd name="T106" fmla="*/ 1557 w 3113"/>
                <a:gd name="T107" fmla="*/ 169 h 2131"/>
                <a:gd name="T108" fmla="*/ 2772 w 3113"/>
                <a:gd name="T109" fmla="*/ 574 h 2131"/>
                <a:gd name="T110" fmla="*/ 2533 w 3113"/>
                <a:gd name="T111" fmla="*/ 654 h 2131"/>
                <a:gd name="T112" fmla="*/ 2533 w 3113"/>
                <a:gd name="T113" fmla="*/ 654 h 2131"/>
                <a:gd name="T114" fmla="*/ 2533 w 3113"/>
                <a:gd name="T115" fmla="*/ 654 h 2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13" h="2131">
                  <a:moveTo>
                    <a:pt x="3057" y="497"/>
                  </a:moveTo>
                  <a:cubicBezTo>
                    <a:pt x="1582" y="5"/>
                    <a:pt x="1582" y="5"/>
                    <a:pt x="1582" y="5"/>
                  </a:cubicBezTo>
                  <a:cubicBezTo>
                    <a:pt x="1565" y="0"/>
                    <a:pt x="1547" y="0"/>
                    <a:pt x="1531" y="5"/>
                  </a:cubicBezTo>
                  <a:cubicBezTo>
                    <a:pt x="56" y="497"/>
                    <a:pt x="56" y="497"/>
                    <a:pt x="56" y="497"/>
                  </a:cubicBezTo>
                  <a:cubicBezTo>
                    <a:pt x="23" y="508"/>
                    <a:pt x="0" y="539"/>
                    <a:pt x="0" y="574"/>
                  </a:cubicBezTo>
                  <a:cubicBezTo>
                    <a:pt x="0" y="610"/>
                    <a:pt x="23" y="641"/>
                    <a:pt x="56" y="652"/>
                  </a:cubicBezTo>
                  <a:cubicBezTo>
                    <a:pt x="492" y="797"/>
                    <a:pt x="492" y="797"/>
                    <a:pt x="492" y="797"/>
                  </a:cubicBezTo>
                  <a:cubicBezTo>
                    <a:pt x="492" y="1230"/>
                    <a:pt x="492" y="1230"/>
                    <a:pt x="492" y="1230"/>
                  </a:cubicBezTo>
                  <a:cubicBezTo>
                    <a:pt x="492" y="1252"/>
                    <a:pt x="500" y="1272"/>
                    <a:pt x="515" y="1288"/>
                  </a:cubicBezTo>
                  <a:cubicBezTo>
                    <a:pt x="530" y="1302"/>
                    <a:pt x="875" y="1639"/>
                    <a:pt x="1556" y="1639"/>
                  </a:cubicBezTo>
                  <a:cubicBezTo>
                    <a:pt x="1804" y="1639"/>
                    <a:pt x="2036" y="1595"/>
                    <a:pt x="2244" y="1507"/>
                  </a:cubicBezTo>
                  <a:cubicBezTo>
                    <a:pt x="2285" y="1489"/>
                    <a:pt x="2305" y="1441"/>
                    <a:pt x="2287" y="1399"/>
                  </a:cubicBezTo>
                  <a:cubicBezTo>
                    <a:pt x="2270" y="1358"/>
                    <a:pt x="2222" y="1338"/>
                    <a:pt x="2180" y="1356"/>
                  </a:cubicBezTo>
                  <a:cubicBezTo>
                    <a:pt x="1992" y="1435"/>
                    <a:pt x="1782" y="1475"/>
                    <a:pt x="1557" y="1475"/>
                  </a:cubicBezTo>
                  <a:cubicBezTo>
                    <a:pt x="1238" y="1475"/>
                    <a:pt x="1004" y="1393"/>
                    <a:pt x="863" y="1324"/>
                  </a:cubicBezTo>
                  <a:cubicBezTo>
                    <a:pt x="759" y="1272"/>
                    <a:pt x="689" y="1221"/>
                    <a:pt x="656" y="1193"/>
                  </a:cubicBezTo>
                  <a:cubicBezTo>
                    <a:pt x="656" y="852"/>
                    <a:pt x="656" y="852"/>
                    <a:pt x="656" y="852"/>
                  </a:cubicBezTo>
                  <a:cubicBezTo>
                    <a:pt x="1531" y="1144"/>
                    <a:pt x="1531" y="1144"/>
                    <a:pt x="1531" y="1144"/>
                  </a:cubicBezTo>
                  <a:cubicBezTo>
                    <a:pt x="1539" y="1146"/>
                    <a:pt x="1548" y="1148"/>
                    <a:pt x="1557" y="1148"/>
                  </a:cubicBezTo>
                  <a:cubicBezTo>
                    <a:pt x="1565" y="1148"/>
                    <a:pt x="1574" y="1146"/>
                    <a:pt x="1583" y="1144"/>
                  </a:cubicBezTo>
                  <a:cubicBezTo>
                    <a:pt x="2458" y="852"/>
                    <a:pt x="2458" y="852"/>
                    <a:pt x="2458" y="852"/>
                  </a:cubicBezTo>
                  <a:cubicBezTo>
                    <a:pt x="2458" y="998"/>
                    <a:pt x="2458" y="998"/>
                    <a:pt x="2458" y="998"/>
                  </a:cubicBezTo>
                  <a:cubicBezTo>
                    <a:pt x="2362" y="1032"/>
                    <a:pt x="2294" y="1123"/>
                    <a:pt x="2294" y="1230"/>
                  </a:cubicBezTo>
                  <a:cubicBezTo>
                    <a:pt x="2294" y="1330"/>
                    <a:pt x="2354" y="1416"/>
                    <a:pt x="2440" y="1454"/>
                  </a:cubicBezTo>
                  <a:cubicBezTo>
                    <a:pt x="2296" y="2029"/>
                    <a:pt x="2296" y="2029"/>
                    <a:pt x="2296" y="2029"/>
                  </a:cubicBezTo>
                  <a:cubicBezTo>
                    <a:pt x="2290" y="2053"/>
                    <a:pt x="2296" y="2080"/>
                    <a:pt x="2311" y="2099"/>
                  </a:cubicBezTo>
                  <a:cubicBezTo>
                    <a:pt x="2327" y="2119"/>
                    <a:pt x="2351" y="2131"/>
                    <a:pt x="2376" y="2131"/>
                  </a:cubicBezTo>
                  <a:cubicBezTo>
                    <a:pt x="2704" y="2131"/>
                    <a:pt x="2704" y="2131"/>
                    <a:pt x="2704" y="2131"/>
                  </a:cubicBezTo>
                  <a:cubicBezTo>
                    <a:pt x="2729" y="2131"/>
                    <a:pt x="2753" y="2119"/>
                    <a:pt x="2768" y="2099"/>
                  </a:cubicBezTo>
                  <a:cubicBezTo>
                    <a:pt x="2784" y="2080"/>
                    <a:pt x="2789" y="2053"/>
                    <a:pt x="2783" y="2029"/>
                  </a:cubicBezTo>
                  <a:cubicBezTo>
                    <a:pt x="2639" y="1454"/>
                    <a:pt x="2639" y="1454"/>
                    <a:pt x="2639" y="1454"/>
                  </a:cubicBezTo>
                  <a:cubicBezTo>
                    <a:pt x="2725" y="1416"/>
                    <a:pt x="2785" y="1330"/>
                    <a:pt x="2785" y="1230"/>
                  </a:cubicBezTo>
                  <a:cubicBezTo>
                    <a:pt x="2785" y="1123"/>
                    <a:pt x="2717" y="1032"/>
                    <a:pt x="2622" y="998"/>
                  </a:cubicBezTo>
                  <a:cubicBezTo>
                    <a:pt x="2622" y="797"/>
                    <a:pt x="2622" y="797"/>
                    <a:pt x="2622" y="797"/>
                  </a:cubicBezTo>
                  <a:cubicBezTo>
                    <a:pt x="3057" y="652"/>
                    <a:pt x="3057" y="652"/>
                    <a:pt x="3057" y="652"/>
                  </a:cubicBezTo>
                  <a:cubicBezTo>
                    <a:pt x="3091" y="641"/>
                    <a:pt x="3113" y="610"/>
                    <a:pt x="3113" y="574"/>
                  </a:cubicBezTo>
                  <a:cubicBezTo>
                    <a:pt x="3113" y="539"/>
                    <a:pt x="3091" y="508"/>
                    <a:pt x="3057" y="497"/>
                  </a:cubicBezTo>
                  <a:close/>
                  <a:moveTo>
                    <a:pt x="2540" y="1148"/>
                  </a:moveTo>
                  <a:cubicBezTo>
                    <a:pt x="2585" y="1148"/>
                    <a:pt x="2621" y="1184"/>
                    <a:pt x="2621" y="1230"/>
                  </a:cubicBezTo>
                  <a:cubicBezTo>
                    <a:pt x="2621" y="1275"/>
                    <a:pt x="2585" y="1312"/>
                    <a:pt x="2540" y="1312"/>
                  </a:cubicBezTo>
                  <a:cubicBezTo>
                    <a:pt x="2494" y="1312"/>
                    <a:pt x="2458" y="1275"/>
                    <a:pt x="2458" y="1230"/>
                  </a:cubicBezTo>
                  <a:cubicBezTo>
                    <a:pt x="2458" y="1184"/>
                    <a:pt x="2494" y="1148"/>
                    <a:pt x="2540" y="1148"/>
                  </a:cubicBezTo>
                  <a:close/>
                  <a:moveTo>
                    <a:pt x="2481" y="1967"/>
                  </a:moveTo>
                  <a:cubicBezTo>
                    <a:pt x="2540" y="1731"/>
                    <a:pt x="2540" y="1731"/>
                    <a:pt x="2540" y="1731"/>
                  </a:cubicBezTo>
                  <a:cubicBezTo>
                    <a:pt x="2599" y="1967"/>
                    <a:pt x="2599" y="1967"/>
                    <a:pt x="2599" y="1967"/>
                  </a:cubicBezTo>
                  <a:cubicBezTo>
                    <a:pt x="2481" y="1967"/>
                    <a:pt x="2481" y="1967"/>
                    <a:pt x="2481" y="1967"/>
                  </a:cubicBezTo>
                  <a:close/>
                  <a:moveTo>
                    <a:pt x="2533" y="654"/>
                  </a:moveTo>
                  <a:cubicBezTo>
                    <a:pt x="1570" y="493"/>
                    <a:pt x="1570" y="493"/>
                    <a:pt x="1570" y="493"/>
                  </a:cubicBezTo>
                  <a:cubicBezTo>
                    <a:pt x="1525" y="486"/>
                    <a:pt x="1483" y="516"/>
                    <a:pt x="1476" y="561"/>
                  </a:cubicBezTo>
                  <a:cubicBezTo>
                    <a:pt x="1469" y="605"/>
                    <a:pt x="1499" y="648"/>
                    <a:pt x="1543" y="655"/>
                  </a:cubicBezTo>
                  <a:cubicBezTo>
                    <a:pt x="2201" y="765"/>
                    <a:pt x="2201" y="765"/>
                    <a:pt x="2201" y="765"/>
                  </a:cubicBezTo>
                  <a:cubicBezTo>
                    <a:pt x="1557" y="979"/>
                    <a:pt x="1557" y="979"/>
                    <a:pt x="1557" y="979"/>
                  </a:cubicBezTo>
                  <a:cubicBezTo>
                    <a:pt x="341" y="574"/>
                    <a:pt x="341" y="574"/>
                    <a:pt x="341" y="574"/>
                  </a:cubicBezTo>
                  <a:cubicBezTo>
                    <a:pt x="1557" y="169"/>
                    <a:pt x="1557" y="169"/>
                    <a:pt x="1557" y="169"/>
                  </a:cubicBezTo>
                  <a:cubicBezTo>
                    <a:pt x="2772" y="574"/>
                    <a:pt x="2772" y="574"/>
                    <a:pt x="2772" y="574"/>
                  </a:cubicBezTo>
                  <a:cubicBezTo>
                    <a:pt x="2533" y="654"/>
                    <a:pt x="2533" y="654"/>
                    <a:pt x="2533" y="654"/>
                  </a:cubicBezTo>
                  <a:close/>
                  <a:moveTo>
                    <a:pt x="2533" y="654"/>
                  </a:moveTo>
                  <a:cubicBezTo>
                    <a:pt x="2533" y="654"/>
                    <a:pt x="2533" y="654"/>
                    <a:pt x="2533" y="654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3563759"/>
            <a:ext cx="9144000" cy="117783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796542"/>
            <a:ext cx="9144000" cy="862584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FC054-0E49-451F-A70B-DA8740D48C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3BC2-8808-47CA-AECB-D82D984CE7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FC054-0E49-451F-A70B-DA8740D48C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3BC2-8808-47CA-AECB-D82D984CE7A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1" y="609600"/>
            <a:ext cx="10515600" cy="55784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FC054-0E49-451F-A70B-DA8740D48C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3BC2-8808-47CA-AECB-D82D984CE7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5270714" y="2365667"/>
            <a:ext cx="1650572" cy="1650572"/>
            <a:chOff x="3356666" y="1935480"/>
            <a:chExt cx="1135821" cy="1135821"/>
          </a:xfrm>
        </p:grpSpPr>
        <p:sp>
          <p:nvSpPr>
            <p:cNvPr id="8" name="圆角矩形 7"/>
            <p:cNvSpPr/>
            <p:nvPr/>
          </p:nvSpPr>
          <p:spPr>
            <a:xfrm>
              <a:off x="3356666" y="1935480"/>
              <a:ext cx="1135821" cy="1135821"/>
            </a:xfrm>
            <a:prstGeom prst="roundRect">
              <a:avLst>
                <a:gd name="adj" fmla="val 8841"/>
              </a:avLst>
            </a:prstGeom>
            <a:gradFill>
              <a:gsLst>
                <a:gs pos="0">
                  <a:schemeClr val="accent1">
                    <a:lumMod val="85000"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22225"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03200" dist="1016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3388001" y="1966815"/>
              <a:ext cx="1073150" cy="1073150"/>
              <a:chOff x="6601114" y="2187864"/>
              <a:chExt cx="1625022" cy="1625022"/>
            </a:xfrm>
            <a:effectLst>
              <a:outerShdw blurRad="190500" dist="88900" dir="2700000" algn="tl" rotWithShape="0">
                <a:prstClr val="black">
                  <a:alpha val="30000"/>
                </a:prstClr>
              </a:outerShdw>
            </a:effectLst>
          </p:grpSpPr>
          <p:sp>
            <p:nvSpPr>
              <p:cNvPr id="10" name="任意多边形 9"/>
              <p:cNvSpPr/>
              <p:nvPr/>
            </p:nvSpPr>
            <p:spPr>
              <a:xfrm>
                <a:off x="6601115" y="2187864"/>
                <a:ext cx="1625021" cy="1625022"/>
              </a:xfrm>
              <a:custGeom>
                <a:avLst/>
                <a:gdLst>
                  <a:gd name="connsiteX0" fmla="*/ 247132 w 1625021"/>
                  <a:gd name="connsiteY0" fmla="*/ 108611 h 1625022"/>
                  <a:gd name="connsiteX1" fmla="*/ 113373 w 1625021"/>
                  <a:gd name="connsiteY1" fmla="*/ 242370 h 1625022"/>
                  <a:gd name="connsiteX2" fmla="*/ 113373 w 1625021"/>
                  <a:gd name="connsiteY2" fmla="*/ 1373126 h 1625022"/>
                  <a:gd name="connsiteX3" fmla="*/ 247132 w 1625021"/>
                  <a:gd name="connsiteY3" fmla="*/ 1506885 h 1625022"/>
                  <a:gd name="connsiteX4" fmla="*/ 1377888 w 1625021"/>
                  <a:gd name="connsiteY4" fmla="*/ 1506885 h 1625022"/>
                  <a:gd name="connsiteX5" fmla="*/ 1511647 w 1625021"/>
                  <a:gd name="connsiteY5" fmla="*/ 1373126 h 1625022"/>
                  <a:gd name="connsiteX6" fmla="*/ 1511647 w 1625021"/>
                  <a:gd name="connsiteY6" fmla="*/ 242370 h 1625022"/>
                  <a:gd name="connsiteX7" fmla="*/ 1377888 w 1625021"/>
                  <a:gd name="connsiteY7" fmla="*/ 108611 h 1625022"/>
                  <a:gd name="connsiteX8" fmla="*/ 143668 w 1625021"/>
                  <a:gd name="connsiteY8" fmla="*/ 0 h 1625022"/>
                  <a:gd name="connsiteX9" fmla="*/ 1481353 w 1625021"/>
                  <a:gd name="connsiteY9" fmla="*/ 0 h 1625022"/>
                  <a:gd name="connsiteX10" fmla="*/ 1625021 w 1625021"/>
                  <a:gd name="connsiteY10" fmla="*/ 143668 h 1625022"/>
                  <a:gd name="connsiteX11" fmla="*/ 1625021 w 1625021"/>
                  <a:gd name="connsiteY11" fmla="*/ 1481354 h 1625022"/>
                  <a:gd name="connsiteX12" fmla="*/ 1481353 w 1625021"/>
                  <a:gd name="connsiteY12" fmla="*/ 1625022 h 1625022"/>
                  <a:gd name="connsiteX13" fmla="*/ 143668 w 1625021"/>
                  <a:gd name="connsiteY13" fmla="*/ 1625022 h 1625022"/>
                  <a:gd name="connsiteX14" fmla="*/ 0 w 1625021"/>
                  <a:gd name="connsiteY14" fmla="*/ 1481354 h 1625022"/>
                  <a:gd name="connsiteX15" fmla="*/ 0 w 1625021"/>
                  <a:gd name="connsiteY15" fmla="*/ 143668 h 1625022"/>
                  <a:gd name="connsiteX16" fmla="*/ 143668 w 1625021"/>
                  <a:gd name="connsiteY16" fmla="*/ 0 h 1625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625021" h="1625022">
                    <a:moveTo>
                      <a:pt x="247132" y="108611"/>
                    </a:moveTo>
                    <a:cubicBezTo>
                      <a:pt x="173259" y="108611"/>
                      <a:pt x="113373" y="168497"/>
                      <a:pt x="113373" y="242370"/>
                    </a:cubicBezTo>
                    <a:lnTo>
                      <a:pt x="113373" y="1373126"/>
                    </a:lnTo>
                    <a:cubicBezTo>
                      <a:pt x="113373" y="1446999"/>
                      <a:pt x="173259" y="1506885"/>
                      <a:pt x="247132" y="1506885"/>
                    </a:cubicBezTo>
                    <a:lnTo>
                      <a:pt x="1377888" y="1506885"/>
                    </a:lnTo>
                    <a:cubicBezTo>
                      <a:pt x="1451761" y="1506885"/>
                      <a:pt x="1511647" y="1446999"/>
                      <a:pt x="1511647" y="1373126"/>
                    </a:cubicBezTo>
                    <a:lnTo>
                      <a:pt x="1511647" y="242370"/>
                    </a:lnTo>
                    <a:cubicBezTo>
                      <a:pt x="1511647" y="168497"/>
                      <a:pt x="1451761" y="108611"/>
                      <a:pt x="1377888" y="108611"/>
                    </a:cubicBezTo>
                    <a:close/>
                    <a:moveTo>
                      <a:pt x="143668" y="0"/>
                    </a:moveTo>
                    <a:lnTo>
                      <a:pt x="1481353" y="0"/>
                    </a:lnTo>
                    <a:cubicBezTo>
                      <a:pt x="1560699" y="0"/>
                      <a:pt x="1625021" y="64322"/>
                      <a:pt x="1625021" y="143668"/>
                    </a:cubicBezTo>
                    <a:lnTo>
                      <a:pt x="1625021" y="1481354"/>
                    </a:lnTo>
                    <a:cubicBezTo>
                      <a:pt x="1625021" y="1560700"/>
                      <a:pt x="1560699" y="1625022"/>
                      <a:pt x="1481353" y="1625022"/>
                    </a:cubicBezTo>
                    <a:lnTo>
                      <a:pt x="143668" y="1625022"/>
                    </a:lnTo>
                    <a:cubicBezTo>
                      <a:pt x="64322" y="1625022"/>
                      <a:pt x="0" y="1560700"/>
                      <a:pt x="0" y="1481354"/>
                    </a:cubicBezTo>
                    <a:lnTo>
                      <a:pt x="0" y="143668"/>
                    </a:lnTo>
                    <a:cubicBezTo>
                      <a:pt x="0" y="64322"/>
                      <a:pt x="64322" y="0"/>
                      <a:pt x="143668" y="0"/>
                    </a:cubicBezTo>
                    <a:close/>
                  </a:path>
                </a:pathLst>
              </a:custGeom>
              <a:solidFill>
                <a:schemeClr val="accent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圆角矩形 10"/>
              <p:cNvSpPr/>
              <p:nvPr/>
            </p:nvSpPr>
            <p:spPr>
              <a:xfrm>
                <a:off x="6601114" y="2187864"/>
                <a:ext cx="1625021" cy="1625022"/>
              </a:xfrm>
              <a:prstGeom prst="roundRect">
                <a:avLst>
                  <a:gd name="adj" fmla="val 8841"/>
                </a:avLst>
              </a:prstGeom>
              <a:noFill/>
              <a:ln w="22225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圆角矩形 11"/>
              <p:cNvSpPr/>
              <p:nvPr/>
            </p:nvSpPr>
            <p:spPr>
              <a:xfrm>
                <a:off x="6714488" y="2301238"/>
                <a:ext cx="1398274" cy="1398274"/>
              </a:xfrm>
              <a:prstGeom prst="roundRect">
                <a:avLst>
                  <a:gd name="adj" fmla="val 9566"/>
                </a:avLst>
              </a:prstGeom>
              <a:noFill/>
              <a:ln w="22225">
                <a:gradFill flip="none" rotWithShape="1">
                  <a:gsLst>
                    <a:gs pos="0">
                      <a:schemeClr val="accent1">
                        <a:lumMod val="85000"/>
                      </a:schemeClr>
                    </a:gs>
                    <a:gs pos="100000">
                      <a:schemeClr val="accent1"/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452117" y="4212406"/>
            <a:ext cx="5287766" cy="1267086"/>
          </a:xfrm>
        </p:spPr>
        <p:txBody>
          <a:bodyPr wrap="square" lIns="90000" tIns="46800" rIns="90000" bIns="46800" anchor="ctr">
            <a:normAutofit/>
          </a:bodyPr>
          <a:lstStyle>
            <a:lvl1pPr algn="ctr">
              <a:defRPr sz="4000"/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FC054-0E49-451F-A70B-DA8740D48C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3BC2-8808-47CA-AECB-D82D984CE7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FC054-0E49-451F-A70B-DA8740D48C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3BC2-8808-47CA-AECB-D82D984CE7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81762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729947"/>
            <a:ext cx="5157787" cy="345971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81762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729947"/>
            <a:ext cx="5183188" cy="345971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FC054-0E49-451F-A70B-DA8740D48C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3BC2-8808-47CA-AECB-D82D984CE7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5286265" y="1893468"/>
            <a:ext cx="1619473" cy="1619473"/>
            <a:chOff x="5227290" y="2312557"/>
            <a:chExt cx="1359041" cy="1359041"/>
          </a:xfrm>
        </p:grpSpPr>
        <p:grpSp>
          <p:nvGrpSpPr>
            <p:cNvPr id="7" name="组合 6"/>
            <p:cNvGrpSpPr/>
            <p:nvPr/>
          </p:nvGrpSpPr>
          <p:grpSpPr>
            <a:xfrm>
              <a:off x="5227290" y="2312557"/>
              <a:ext cx="1359041" cy="1359041"/>
              <a:chOff x="3356667" y="1935479"/>
              <a:chExt cx="1135821" cy="1135821"/>
            </a:xfrm>
          </p:grpSpPr>
          <p:sp>
            <p:nvSpPr>
              <p:cNvPr id="9" name="圆角矩形 8"/>
              <p:cNvSpPr/>
              <p:nvPr/>
            </p:nvSpPr>
            <p:spPr>
              <a:xfrm>
                <a:off x="3356667" y="1935479"/>
                <a:ext cx="1135821" cy="1135821"/>
              </a:xfrm>
              <a:prstGeom prst="roundRect">
                <a:avLst>
                  <a:gd name="adj" fmla="val 8841"/>
                </a:avLst>
              </a:prstGeom>
              <a:gradFill>
                <a:gsLst>
                  <a:gs pos="0">
                    <a:schemeClr val="accent1">
                      <a:lumMod val="85000"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22225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203200" dist="1016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0" name="组合 9"/>
              <p:cNvGrpSpPr/>
              <p:nvPr/>
            </p:nvGrpSpPr>
            <p:grpSpPr>
              <a:xfrm>
                <a:off x="3388001" y="1966815"/>
                <a:ext cx="1073150" cy="1073150"/>
                <a:chOff x="6601114" y="2187864"/>
                <a:chExt cx="1625022" cy="1625022"/>
              </a:xfrm>
              <a:effectLst>
                <a:outerShdw blurRad="190500" dist="88900" dir="2700000" algn="tl" rotWithShape="0">
                  <a:prstClr val="black">
                    <a:alpha val="30000"/>
                  </a:prstClr>
                </a:outerShdw>
              </a:effectLst>
            </p:grpSpPr>
            <p:sp>
              <p:nvSpPr>
                <p:cNvPr id="11" name="任意多边形 10"/>
                <p:cNvSpPr/>
                <p:nvPr/>
              </p:nvSpPr>
              <p:spPr>
                <a:xfrm>
                  <a:off x="6601115" y="2187864"/>
                  <a:ext cx="1625021" cy="1625022"/>
                </a:xfrm>
                <a:custGeom>
                  <a:avLst/>
                  <a:gdLst>
                    <a:gd name="connsiteX0" fmla="*/ 247132 w 1625021"/>
                    <a:gd name="connsiteY0" fmla="*/ 108611 h 1625022"/>
                    <a:gd name="connsiteX1" fmla="*/ 113373 w 1625021"/>
                    <a:gd name="connsiteY1" fmla="*/ 242370 h 1625022"/>
                    <a:gd name="connsiteX2" fmla="*/ 113373 w 1625021"/>
                    <a:gd name="connsiteY2" fmla="*/ 1373126 h 1625022"/>
                    <a:gd name="connsiteX3" fmla="*/ 247132 w 1625021"/>
                    <a:gd name="connsiteY3" fmla="*/ 1506885 h 1625022"/>
                    <a:gd name="connsiteX4" fmla="*/ 1377888 w 1625021"/>
                    <a:gd name="connsiteY4" fmla="*/ 1506885 h 1625022"/>
                    <a:gd name="connsiteX5" fmla="*/ 1511647 w 1625021"/>
                    <a:gd name="connsiteY5" fmla="*/ 1373126 h 1625022"/>
                    <a:gd name="connsiteX6" fmla="*/ 1511647 w 1625021"/>
                    <a:gd name="connsiteY6" fmla="*/ 242370 h 1625022"/>
                    <a:gd name="connsiteX7" fmla="*/ 1377888 w 1625021"/>
                    <a:gd name="connsiteY7" fmla="*/ 108611 h 1625022"/>
                    <a:gd name="connsiteX8" fmla="*/ 143668 w 1625021"/>
                    <a:gd name="connsiteY8" fmla="*/ 0 h 1625022"/>
                    <a:gd name="connsiteX9" fmla="*/ 1481353 w 1625021"/>
                    <a:gd name="connsiteY9" fmla="*/ 0 h 1625022"/>
                    <a:gd name="connsiteX10" fmla="*/ 1625021 w 1625021"/>
                    <a:gd name="connsiteY10" fmla="*/ 143668 h 1625022"/>
                    <a:gd name="connsiteX11" fmla="*/ 1625021 w 1625021"/>
                    <a:gd name="connsiteY11" fmla="*/ 1481354 h 1625022"/>
                    <a:gd name="connsiteX12" fmla="*/ 1481353 w 1625021"/>
                    <a:gd name="connsiteY12" fmla="*/ 1625022 h 1625022"/>
                    <a:gd name="connsiteX13" fmla="*/ 143668 w 1625021"/>
                    <a:gd name="connsiteY13" fmla="*/ 1625022 h 1625022"/>
                    <a:gd name="connsiteX14" fmla="*/ 0 w 1625021"/>
                    <a:gd name="connsiteY14" fmla="*/ 1481354 h 1625022"/>
                    <a:gd name="connsiteX15" fmla="*/ 0 w 1625021"/>
                    <a:gd name="connsiteY15" fmla="*/ 143668 h 1625022"/>
                    <a:gd name="connsiteX16" fmla="*/ 143668 w 1625021"/>
                    <a:gd name="connsiteY16" fmla="*/ 0 h 1625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625021" h="1625022">
                      <a:moveTo>
                        <a:pt x="247132" y="108611"/>
                      </a:moveTo>
                      <a:cubicBezTo>
                        <a:pt x="173259" y="108611"/>
                        <a:pt x="113373" y="168497"/>
                        <a:pt x="113373" y="242370"/>
                      </a:cubicBezTo>
                      <a:lnTo>
                        <a:pt x="113373" y="1373126"/>
                      </a:lnTo>
                      <a:cubicBezTo>
                        <a:pt x="113373" y="1446999"/>
                        <a:pt x="173259" y="1506885"/>
                        <a:pt x="247132" y="1506885"/>
                      </a:cubicBezTo>
                      <a:lnTo>
                        <a:pt x="1377888" y="1506885"/>
                      </a:lnTo>
                      <a:cubicBezTo>
                        <a:pt x="1451761" y="1506885"/>
                        <a:pt x="1511647" y="1446999"/>
                        <a:pt x="1511647" y="1373126"/>
                      </a:cubicBezTo>
                      <a:lnTo>
                        <a:pt x="1511647" y="242370"/>
                      </a:lnTo>
                      <a:cubicBezTo>
                        <a:pt x="1511647" y="168497"/>
                        <a:pt x="1451761" y="108611"/>
                        <a:pt x="1377888" y="108611"/>
                      </a:cubicBezTo>
                      <a:close/>
                      <a:moveTo>
                        <a:pt x="143668" y="0"/>
                      </a:moveTo>
                      <a:lnTo>
                        <a:pt x="1481353" y="0"/>
                      </a:lnTo>
                      <a:cubicBezTo>
                        <a:pt x="1560699" y="0"/>
                        <a:pt x="1625021" y="64322"/>
                        <a:pt x="1625021" y="143668"/>
                      </a:cubicBezTo>
                      <a:lnTo>
                        <a:pt x="1625021" y="1481354"/>
                      </a:lnTo>
                      <a:cubicBezTo>
                        <a:pt x="1625021" y="1560700"/>
                        <a:pt x="1560699" y="1625022"/>
                        <a:pt x="1481353" y="1625022"/>
                      </a:cubicBezTo>
                      <a:lnTo>
                        <a:pt x="143668" y="1625022"/>
                      </a:lnTo>
                      <a:cubicBezTo>
                        <a:pt x="64322" y="1625022"/>
                        <a:pt x="0" y="1560700"/>
                        <a:pt x="0" y="1481354"/>
                      </a:cubicBezTo>
                      <a:lnTo>
                        <a:pt x="0" y="143668"/>
                      </a:lnTo>
                      <a:cubicBezTo>
                        <a:pt x="0" y="64322"/>
                        <a:pt x="64322" y="0"/>
                        <a:pt x="143668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" name="圆角矩形 11"/>
                <p:cNvSpPr/>
                <p:nvPr/>
              </p:nvSpPr>
              <p:spPr>
                <a:xfrm>
                  <a:off x="6601114" y="2187864"/>
                  <a:ext cx="1625021" cy="1625022"/>
                </a:xfrm>
                <a:prstGeom prst="roundRect">
                  <a:avLst>
                    <a:gd name="adj" fmla="val 8841"/>
                  </a:avLst>
                </a:prstGeom>
                <a:noFill/>
                <a:ln w="22225"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8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圆角矩形 12"/>
                <p:cNvSpPr/>
                <p:nvPr/>
              </p:nvSpPr>
              <p:spPr>
                <a:xfrm>
                  <a:off x="6714488" y="2301238"/>
                  <a:ext cx="1398274" cy="1398274"/>
                </a:xfrm>
                <a:prstGeom prst="roundRect">
                  <a:avLst>
                    <a:gd name="adj" fmla="val 9566"/>
                  </a:avLst>
                </a:prstGeom>
                <a:noFill/>
                <a:ln w="22225">
                  <a:gradFill flip="none" rotWithShape="1">
                    <a:gsLst>
                      <a:gs pos="0">
                        <a:schemeClr val="accent1">
                          <a:lumMod val="85000"/>
                        </a:schemeClr>
                      </a:gs>
                      <a:gs pos="100000">
                        <a:schemeClr val="accent1"/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5489204" y="2798132"/>
              <a:ext cx="858587" cy="587773"/>
            </a:xfrm>
            <a:custGeom>
              <a:avLst/>
              <a:gdLst>
                <a:gd name="T0" fmla="*/ 3057 w 3113"/>
                <a:gd name="T1" fmla="*/ 497 h 2131"/>
                <a:gd name="T2" fmla="*/ 1582 w 3113"/>
                <a:gd name="T3" fmla="*/ 5 h 2131"/>
                <a:gd name="T4" fmla="*/ 1531 w 3113"/>
                <a:gd name="T5" fmla="*/ 5 h 2131"/>
                <a:gd name="T6" fmla="*/ 56 w 3113"/>
                <a:gd name="T7" fmla="*/ 497 h 2131"/>
                <a:gd name="T8" fmla="*/ 0 w 3113"/>
                <a:gd name="T9" fmla="*/ 574 h 2131"/>
                <a:gd name="T10" fmla="*/ 56 w 3113"/>
                <a:gd name="T11" fmla="*/ 652 h 2131"/>
                <a:gd name="T12" fmla="*/ 492 w 3113"/>
                <a:gd name="T13" fmla="*/ 797 h 2131"/>
                <a:gd name="T14" fmla="*/ 492 w 3113"/>
                <a:gd name="T15" fmla="*/ 1230 h 2131"/>
                <a:gd name="T16" fmla="*/ 515 w 3113"/>
                <a:gd name="T17" fmla="*/ 1288 h 2131"/>
                <a:gd name="T18" fmla="*/ 1556 w 3113"/>
                <a:gd name="T19" fmla="*/ 1639 h 2131"/>
                <a:gd name="T20" fmla="*/ 2244 w 3113"/>
                <a:gd name="T21" fmla="*/ 1507 h 2131"/>
                <a:gd name="T22" fmla="*/ 2287 w 3113"/>
                <a:gd name="T23" fmla="*/ 1399 h 2131"/>
                <a:gd name="T24" fmla="*/ 2180 w 3113"/>
                <a:gd name="T25" fmla="*/ 1356 h 2131"/>
                <a:gd name="T26" fmla="*/ 1557 w 3113"/>
                <a:gd name="T27" fmla="*/ 1475 h 2131"/>
                <a:gd name="T28" fmla="*/ 863 w 3113"/>
                <a:gd name="T29" fmla="*/ 1324 h 2131"/>
                <a:gd name="T30" fmla="*/ 656 w 3113"/>
                <a:gd name="T31" fmla="*/ 1193 h 2131"/>
                <a:gd name="T32" fmla="*/ 656 w 3113"/>
                <a:gd name="T33" fmla="*/ 852 h 2131"/>
                <a:gd name="T34" fmla="*/ 1531 w 3113"/>
                <a:gd name="T35" fmla="*/ 1144 h 2131"/>
                <a:gd name="T36" fmla="*/ 1557 w 3113"/>
                <a:gd name="T37" fmla="*/ 1148 h 2131"/>
                <a:gd name="T38" fmla="*/ 1583 w 3113"/>
                <a:gd name="T39" fmla="*/ 1144 h 2131"/>
                <a:gd name="T40" fmla="*/ 2458 w 3113"/>
                <a:gd name="T41" fmla="*/ 852 h 2131"/>
                <a:gd name="T42" fmla="*/ 2458 w 3113"/>
                <a:gd name="T43" fmla="*/ 998 h 2131"/>
                <a:gd name="T44" fmla="*/ 2294 w 3113"/>
                <a:gd name="T45" fmla="*/ 1230 h 2131"/>
                <a:gd name="T46" fmla="*/ 2440 w 3113"/>
                <a:gd name="T47" fmla="*/ 1454 h 2131"/>
                <a:gd name="T48" fmla="*/ 2296 w 3113"/>
                <a:gd name="T49" fmla="*/ 2029 h 2131"/>
                <a:gd name="T50" fmla="*/ 2311 w 3113"/>
                <a:gd name="T51" fmla="*/ 2099 h 2131"/>
                <a:gd name="T52" fmla="*/ 2376 w 3113"/>
                <a:gd name="T53" fmla="*/ 2131 h 2131"/>
                <a:gd name="T54" fmla="*/ 2704 w 3113"/>
                <a:gd name="T55" fmla="*/ 2131 h 2131"/>
                <a:gd name="T56" fmla="*/ 2768 w 3113"/>
                <a:gd name="T57" fmla="*/ 2099 h 2131"/>
                <a:gd name="T58" fmla="*/ 2783 w 3113"/>
                <a:gd name="T59" fmla="*/ 2029 h 2131"/>
                <a:gd name="T60" fmla="*/ 2639 w 3113"/>
                <a:gd name="T61" fmla="*/ 1454 h 2131"/>
                <a:gd name="T62" fmla="*/ 2785 w 3113"/>
                <a:gd name="T63" fmla="*/ 1230 h 2131"/>
                <a:gd name="T64" fmla="*/ 2622 w 3113"/>
                <a:gd name="T65" fmla="*/ 998 h 2131"/>
                <a:gd name="T66" fmla="*/ 2622 w 3113"/>
                <a:gd name="T67" fmla="*/ 797 h 2131"/>
                <a:gd name="T68" fmla="*/ 3057 w 3113"/>
                <a:gd name="T69" fmla="*/ 652 h 2131"/>
                <a:gd name="T70" fmla="*/ 3113 w 3113"/>
                <a:gd name="T71" fmla="*/ 574 h 2131"/>
                <a:gd name="T72" fmla="*/ 3057 w 3113"/>
                <a:gd name="T73" fmla="*/ 497 h 2131"/>
                <a:gd name="T74" fmla="*/ 2540 w 3113"/>
                <a:gd name="T75" fmla="*/ 1148 h 2131"/>
                <a:gd name="T76" fmla="*/ 2621 w 3113"/>
                <a:gd name="T77" fmla="*/ 1230 h 2131"/>
                <a:gd name="T78" fmla="*/ 2540 w 3113"/>
                <a:gd name="T79" fmla="*/ 1312 h 2131"/>
                <a:gd name="T80" fmla="*/ 2458 w 3113"/>
                <a:gd name="T81" fmla="*/ 1230 h 2131"/>
                <a:gd name="T82" fmla="*/ 2540 w 3113"/>
                <a:gd name="T83" fmla="*/ 1148 h 2131"/>
                <a:gd name="T84" fmla="*/ 2481 w 3113"/>
                <a:gd name="T85" fmla="*/ 1967 h 2131"/>
                <a:gd name="T86" fmla="*/ 2540 w 3113"/>
                <a:gd name="T87" fmla="*/ 1731 h 2131"/>
                <a:gd name="T88" fmla="*/ 2599 w 3113"/>
                <a:gd name="T89" fmla="*/ 1967 h 2131"/>
                <a:gd name="T90" fmla="*/ 2481 w 3113"/>
                <a:gd name="T91" fmla="*/ 1967 h 2131"/>
                <a:gd name="T92" fmla="*/ 2533 w 3113"/>
                <a:gd name="T93" fmla="*/ 654 h 2131"/>
                <a:gd name="T94" fmla="*/ 1570 w 3113"/>
                <a:gd name="T95" fmla="*/ 493 h 2131"/>
                <a:gd name="T96" fmla="*/ 1476 w 3113"/>
                <a:gd name="T97" fmla="*/ 561 h 2131"/>
                <a:gd name="T98" fmla="*/ 1543 w 3113"/>
                <a:gd name="T99" fmla="*/ 655 h 2131"/>
                <a:gd name="T100" fmla="*/ 2201 w 3113"/>
                <a:gd name="T101" fmla="*/ 765 h 2131"/>
                <a:gd name="T102" fmla="*/ 1557 w 3113"/>
                <a:gd name="T103" fmla="*/ 979 h 2131"/>
                <a:gd name="T104" fmla="*/ 341 w 3113"/>
                <a:gd name="T105" fmla="*/ 574 h 2131"/>
                <a:gd name="T106" fmla="*/ 1557 w 3113"/>
                <a:gd name="T107" fmla="*/ 169 h 2131"/>
                <a:gd name="T108" fmla="*/ 2772 w 3113"/>
                <a:gd name="T109" fmla="*/ 574 h 2131"/>
                <a:gd name="T110" fmla="*/ 2533 w 3113"/>
                <a:gd name="T111" fmla="*/ 654 h 2131"/>
                <a:gd name="T112" fmla="*/ 2533 w 3113"/>
                <a:gd name="T113" fmla="*/ 654 h 2131"/>
                <a:gd name="T114" fmla="*/ 2533 w 3113"/>
                <a:gd name="T115" fmla="*/ 654 h 2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13" h="2131">
                  <a:moveTo>
                    <a:pt x="3057" y="497"/>
                  </a:moveTo>
                  <a:cubicBezTo>
                    <a:pt x="1582" y="5"/>
                    <a:pt x="1582" y="5"/>
                    <a:pt x="1582" y="5"/>
                  </a:cubicBezTo>
                  <a:cubicBezTo>
                    <a:pt x="1565" y="0"/>
                    <a:pt x="1547" y="0"/>
                    <a:pt x="1531" y="5"/>
                  </a:cubicBezTo>
                  <a:cubicBezTo>
                    <a:pt x="56" y="497"/>
                    <a:pt x="56" y="497"/>
                    <a:pt x="56" y="497"/>
                  </a:cubicBezTo>
                  <a:cubicBezTo>
                    <a:pt x="23" y="508"/>
                    <a:pt x="0" y="539"/>
                    <a:pt x="0" y="574"/>
                  </a:cubicBezTo>
                  <a:cubicBezTo>
                    <a:pt x="0" y="610"/>
                    <a:pt x="23" y="641"/>
                    <a:pt x="56" y="652"/>
                  </a:cubicBezTo>
                  <a:cubicBezTo>
                    <a:pt x="492" y="797"/>
                    <a:pt x="492" y="797"/>
                    <a:pt x="492" y="797"/>
                  </a:cubicBezTo>
                  <a:cubicBezTo>
                    <a:pt x="492" y="1230"/>
                    <a:pt x="492" y="1230"/>
                    <a:pt x="492" y="1230"/>
                  </a:cubicBezTo>
                  <a:cubicBezTo>
                    <a:pt x="492" y="1252"/>
                    <a:pt x="500" y="1272"/>
                    <a:pt x="515" y="1288"/>
                  </a:cubicBezTo>
                  <a:cubicBezTo>
                    <a:pt x="530" y="1302"/>
                    <a:pt x="875" y="1639"/>
                    <a:pt x="1556" y="1639"/>
                  </a:cubicBezTo>
                  <a:cubicBezTo>
                    <a:pt x="1804" y="1639"/>
                    <a:pt x="2036" y="1595"/>
                    <a:pt x="2244" y="1507"/>
                  </a:cubicBezTo>
                  <a:cubicBezTo>
                    <a:pt x="2285" y="1489"/>
                    <a:pt x="2305" y="1441"/>
                    <a:pt x="2287" y="1399"/>
                  </a:cubicBezTo>
                  <a:cubicBezTo>
                    <a:pt x="2270" y="1358"/>
                    <a:pt x="2222" y="1338"/>
                    <a:pt x="2180" y="1356"/>
                  </a:cubicBezTo>
                  <a:cubicBezTo>
                    <a:pt x="1992" y="1435"/>
                    <a:pt x="1782" y="1475"/>
                    <a:pt x="1557" y="1475"/>
                  </a:cubicBezTo>
                  <a:cubicBezTo>
                    <a:pt x="1238" y="1475"/>
                    <a:pt x="1004" y="1393"/>
                    <a:pt x="863" y="1324"/>
                  </a:cubicBezTo>
                  <a:cubicBezTo>
                    <a:pt x="759" y="1272"/>
                    <a:pt x="689" y="1221"/>
                    <a:pt x="656" y="1193"/>
                  </a:cubicBezTo>
                  <a:cubicBezTo>
                    <a:pt x="656" y="852"/>
                    <a:pt x="656" y="852"/>
                    <a:pt x="656" y="852"/>
                  </a:cubicBezTo>
                  <a:cubicBezTo>
                    <a:pt x="1531" y="1144"/>
                    <a:pt x="1531" y="1144"/>
                    <a:pt x="1531" y="1144"/>
                  </a:cubicBezTo>
                  <a:cubicBezTo>
                    <a:pt x="1539" y="1146"/>
                    <a:pt x="1548" y="1148"/>
                    <a:pt x="1557" y="1148"/>
                  </a:cubicBezTo>
                  <a:cubicBezTo>
                    <a:pt x="1565" y="1148"/>
                    <a:pt x="1574" y="1146"/>
                    <a:pt x="1583" y="1144"/>
                  </a:cubicBezTo>
                  <a:cubicBezTo>
                    <a:pt x="2458" y="852"/>
                    <a:pt x="2458" y="852"/>
                    <a:pt x="2458" y="852"/>
                  </a:cubicBezTo>
                  <a:cubicBezTo>
                    <a:pt x="2458" y="998"/>
                    <a:pt x="2458" y="998"/>
                    <a:pt x="2458" y="998"/>
                  </a:cubicBezTo>
                  <a:cubicBezTo>
                    <a:pt x="2362" y="1032"/>
                    <a:pt x="2294" y="1123"/>
                    <a:pt x="2294" y="1230"/>
                  </a:cubicBezTo>
                  <a:cubicBezTo>
                    <a:pt x="2294" y="1330"/>
                    <a:pt x="2354" y="1416"/>
                    <a:pt x="2440" y="1454"/>
                  </a:cubicBezTo>
                  <a:cubicBezTo>
                    <a:pt x="2296" y="2029"/>
                    <a:pt x="2296" y="2029"/>
                    <a:pt x="2296" y="2029"/>
                  </a:cubicBezTo>
                  <a:cubicBezTo>
                    <a:pt x="2290" y="2053"/>
                    <a:pt x="2296" y="2080"/>
                    <a:pt x="2311" y="2099"/>
                  </a:cubicBezTo>
                  <a:cubicBezTo>
                    <a:pt x="2327" y="2119"/>
                    <a:pt x="2351" y="2131"/>
                    <a:pt x="2376" y="2131"/>
                  </a:cubicBezTo>
                  <a:cubicBezTo>
                    <a:pt x="2704" y="2131"/>
                    <a:pt x="2704" y="2131"/>
                    <a:pt x="2704" y="2131"/>
                  </a:cubicBezTo>
                  <a:cubicBezTo>
                    <a:pt x="2729" y="2131"/>
                    <a:pt x="2753" y="2119"/>
                    <a:pt x="2768" y="2099"/>
                  </a:cubicBezTo>
                  <a:cubicBezTo>
                    <a:pt x="2784" y="2080"/>
                    <a:pt x="2789" y="2053"/>
                    <a:pt x="2783" y="2029"/>
                  </a:cubicBezTo>
                  <a:cubicBezTo>
                    <a:pt x="2639" y="1454"/>
                    <a:pt x="2639" y="1454"/>
                    <a:pt x="2639" y="1454"/>
                  </a:cubicBezTo>
                  <a:cubicBezTo>
                    <a:pt x="2725" y="1416"/>
                    <a:pt x="2785" y="1330"/>
                    <a:pt x="2785" y="1230"/>
                  </a:cubicBezTo>
                  <a:cubicBezTo>
                    <a:pt x="2785" y="1123"/>
                    <a:pt x="2717" y="1032"/>
                    <a:pt x="2622" y="998"/>
                  </a:cubicBezTo>
                  <a:cubicBezTo>
                    <a:pt x="2622" y="797"/>
                    <a:pt x="2622" y="797"/>
                    <a:pt x="2622" y="797"/>
                  </a:cubicBezTo>
                  <a:cubicBezTo>
                    <a:pt x="3057" y="652"/>
                    <a:pt x="3057" y="652"/>
                    <a:pt x="3057" y="652"/>
                  </a:cubicBezTo>
                  <a:cubicBezTo>
                    <a:pt x="3091" y="641"/>
                    <a:pt x="3113" y="610"/>
                    <a:pt x="3113" y="574"/>
                  </a:cubicBezTo>
                  <a:cubicBezTo>
                    <a:pt x="3113" y="539"/>
                    <a:pt x="3091" y="508"/>
                    <a:pt x="3057" y="497"/>
                  </a:cubicBezTo>
                  <a:close/>
                  <a:moveTo>
                    <a:pt x="2540" y="1148"/>
                  </a:moveTo>
                  <a:cubicBezTo>
                    <a:pt x="2585" y="1148"/>
                    <a:pt x="2621" y="1184"/>
                    <a:pt x="2621" y="1230"/>
                  </a:cubicBezTo>
                  <a:cubicBezTo>
                    <a:pt x="2621" y="1275"/>
                    <a:pt x="2585" y="1312"/>
                    <a:pt x="2540" y="1312"/>
                  </a:cubicBezTo>
                  <a:cubicBezTo>
                    <a:pt x="2494" y="1312"/>
                    <a:pt x="2458" y="1275"/>
                    <a:pt x="2458" y="1230"/>
                  </a:cubicBezTo>
                  <a:cubicBezTo>
                    <a:pt x="2458" y="1184"/>
                    <a:pt x="2494" y="1148"/>
                    <a:pt x="2540" y="1148"/>
                  </a:cubicBezTo>
                  <a:close/>
                  <a:moveTo>
                    <a:pt x="2481" y="1967"/>
                  </a:moveTo>
                  <a:cubicBezTo>
                    <a:pt x="2540" y="1731"/>
                    <a:pt x="2540" y="1731"/>
                    <a:pt x="2540" y="1731"/>
                  </a:cubicBezTo>
                  <a:cubicBezTo>
                    <a:pt x="2599" y="1967"/>
                    <a:pt x="2599" y="1967"/>
                    <a:pt x="2599" y="1967"/>
                  </a:cubicBezTo>
                  <a:cubicBezTo>
                    <a:pt x="2481" y="1967"/>
                    <a:pt x="2481" y="1967"/>
                    <a:pt x="2481" y="1967"/>
                  </a:cubicBezTo>
                  <a:close/>
                  <a:moveTo>
                    <a:pt x="2533" y="654"/>
                  </a:moveTo>
                  <a:cubicBezTo>
                    <a:pt x="1570" y="493"/>
                    <a:pt x="1570" y="493"/>
                    <a:pt x="1570" y="493"/>
                  </a:cubicBezTo>
                  <a:cubicBezTo>
                    <a:pt x="1525" y="486"/>
                    <a:pt x="1483" y="516"/>
                    <a:pt x="1476" y="561"/>
                  </a:cubicBezTo>
                  <a:cubicBezTo>
                    <a:pt x="1469" y="605"/>
                    <a:pt x="1499" y="648"/>
                    <a:pt x="1543" y="655"/>
                  </a:cubicBezTo>
                  <a:cubicBezTo>
                    <a:pt x="2201" y="765"/>
                    <a:pt x="2201" y="765"/>
                    <a:pt x="2201" y="765"/>
                  </a:cubicBezTo>
                  <a:cubicBezTo>
                    <a:pt x="1557" y="979"/>
                    <a:pt x="1557" y="979"/>
                    <a:pt x="1557" y="979"/>
                  </a:cubicBezTo>
                  <a:cubicBezTo>
                    <a:pt x="341" y="574"/>
                    <a:pt x="341" y="574"/>
                    <a:pt x="341" y="574"/>
                  </a:cubicBezTo>
                  <a:cubicBezTo>
                    <a:pt x="1557" y="169"/>
                    <a:pt x="1557" y="169"/>
                    <a:pt x="1557" y="169"/>
                  </a:cubicBezTo>
                  <a:cubicBezTo>
                    <a:pt x="2772" y="574"/>
                    <a:pt x="2772" y="574"/>
                    <a:pt x="2772" y="574"/>
                  </a:cubicBezTo>
                  <a:cubicBezTo>
                    <a:pt x="2533" y="654"/>
                    <a:pt x="2533" y="654"/>
                    <a:pt x="2533" y="654"/>
                  </a:cubicBezTo>
                  <a:close/>
                  <a:moveTo>
                    <a:pt x="2533" y="654"/>
                  </a:moveTo>
                  <a:cubicBezTo>
                    <a:pt x="2533" y="654"/>
                    <a:pt x="2533" y="654"/>
                    <a:pt x="2533" y="654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934984" y="3788704"/>
            <a:ext cx="6322032" cy="1115457"/>
          </a:xfrm>
        </p:spPr>
        <p:txBody>
          <a:bodyPr lIns="90000" tIns="46800" rIns="90000" bIns="46800">
            <a:normAutofit/>
          </a:bodyPr>
          <a:lstStyle>
            <a:lvl1pPr algn="dist">
              <a:defRPr sz="5400"/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FC054-0E49-451F-A70B-DA8740D48C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3BC2-8808-47CA-AECB-D82D984CE7A4}" type="slidenum">
              <a:rPr lang="zh-CN" altLang="en-US" smtClean="0"/>
            </a:fld>
            <a:endParaRPr lang="zh-CN" altLang="en-US"/>
          </a:p>
        </p:txBody>
      </p:sp>
      <p:sp>
        <p:nvSpPr>
          <p:cNvPr id="15" name="内容占位符 14"/>
          <p:cNvSpPr>
            <a:spLocks noGrp="1"/>
          </p:cNvSpPr>
          <p:nvPr>
            <p:ph sz="quarter" idx="13" hasCustomPrompt="1"/>
          </p:nvPr>
        </p:nvSpPr>
        <p:spPr>
          <a:xfrm>
            <a:off x="3729038" y="4952609"/>
            <a:ext cx="2260600" cy="606425"/>
          </a:xfrm>
        </p:spPr>
        <p:txBody>
          <a:bodyPr lIns="90000" tIns="46800" rIns="90000" bIns="46800"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6" name="内容占位符 14"/>
          <p:cNvSpPr>
            <a:spLocks noGrp="1"/>
          </p:cNvSpPr>
          <p:nvPr>
            <p:ph sz="quarter" idx="14" hasCustomPrompt="1"/>
          </p:nvPr>
        </p:nvSpPr>
        <p:spPr>
          <a:xfrm>
            <a:off x="6095998" y="4952609"/>
            <a:ext cx="2514601" cy="606425"/>
          </a:xfrm>
        </p:spPr>
        <p:txBody>
          <a:bodyPr lIns="90000" tIns="46800" rIns="90000" bIns="46800"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39689" y="496189"/>
            <a:ext cx="759025" cy="759025"/>
            <a:chOff x="3356666" y="1935480"/>
            <a:chExt cx="1135821" cy="1135821"/>
          </a:xfrm>
        </p:grpSpPr>
        <p:sp>
          <p:nvSpPr>
            <p:cNvPr id="6" name="圆角矩形 5"/>
            <p:cNvSpPr/>
            <p:nvPr/>
          </p:nvSpPr>
          <p:spPr>
            <a:xfrm>
              <a:off x="3356666" y="1935480"/>
              <a:ext cx="1135821" cy="1135821"/>
            </a:xfrm>
            <a:prstGeom prst="roundRect">
              <a:avLst>
                <a:gd name="adj" fmla="val 8841"/>
              </a:avLst>
            </a:prstGeom>
            <a:gradFill>
              <a:gsLst>
                <a:gs pos="0">
                  <a:schemeClr val="accent1">
                    <a:lumMod val="85000"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22225"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03200" dist="1016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3388001" y="1966815"/>
              <a:ext cx="1073150" cy="1073150"/>
              <a:chOff x="6601114" y="2187864"/>
              <a:chExt cx="1625022" cy="1625022"/>
            </a:xfrm>
            <a:effectLst>
              <a:outerShdw blurRad="190500" dist="88900" dir="2700000" algn="tl" rotWithShape="0">
                <a:prstClr val="black">
                  <a:alpha val="30000"/>
                </a:prstClr>
              </a:outerShdw>
            </a:effectLst>
          </p:grpSpPr>
          <p:sp>
            <p:nvSpPr>
              <p:cNvPr id="8" name="任意多边形 7"/>
              <p:cNvSpPr/>
              <p:nvPr/>
            </p:nvSpPr>
            <p:spPr>
              <a:xfrm>
                <a:off x="6601115" y="2187864"/>
                <a:ext cx="1625021" cy="1625022"/>
              </a:xfrm>
              <a:custGeom>
                <a:avLst/>
                <a:gdLst>
                  <a:gd name="connsiteX0" fmla="*/ 247132 w 1625021"/>
                  <a:gd name="connsiteY0" fmla="*/ 108611 h 1625022"/>
                  <a:gd name="connsiteX1" fmla="*/ 113373 w 1625021"/>
                  <a:gd name="connsiteY1" fmla="*/ 242370 h 1625022"/>
                  <a:gd name="connsiteX2" fmla="*/ 113373 w 1625021"/>
                  <a:gd name="connsiteY2" fmla="*/ 1373126 h 1625022"/>
                  <a:gd name="connsiteX3" fmla="*/ 247132 w 1625021"/>
                  <a:gd name="connsiteY3" fmla="*/ 1506885 h 1625022"/>
                  <a:gd name="connsiteX4" fmla="*/ 1377888 w 1625021"/>
                  <a:gd name="connsiteY4" fmla="*/ 1506885 h 1625022"/>
                  <a:gd name="connsiteX5" fmla="*/ 1511647 w 1625021"/>
                  <a:gd name="connsiteY5" fmla="*/ 1373126 h 1625022"/>
                  <a:gd name="connsiteX6" fmla="*/ 1511647 w 1625021"/>
                  <a:gd name="connsiteY6" fmla="*/ 242370 h 1625022"/>
                  <a:gd name="connsiteX7" fmla="*/ 1377888 w 1625021"/>
                  <a:gd name="connsiteY7" fmla="*/ 108611 h 1625022"/>
                  <a:gd name="connsiteX8" fmla="*/ 143668 w 1625021"/>
                  <a:gd name="connsiteY8" fmla="*/ 0 h 1625022"/>
                  <a:gd name="connsiteX9" fmla="*/ 1481353 w 1625021"/>
                  <a:gd name="connsiteY9" fmla="*/ 0 h 1625022"/>
                  <a:gd name="connsiteX10" fmla="*/ 1625021 w 1625021"/>
                  <a:gd name="connsiteY10" fmla="*/ 143668 h 1625022"/>
                  <a:gd name="connsiteX11" fmla="*/ 1625021 w 1625021"/>
                  <a:gd name="connsiteY11" fmla="*/ 1481354 h 1625022"/>
                  <a:gd name="connsiteX12" fmla="*/ 1481353 w 1625021"/>
                  <a:gd name="connsiteY12" fmla="*/ 1625022 h 1625022"/>
                  <a:gd name="connsiteX13" fmla="*/ 143668 w 1625021"/>
                  <a:gd name="connsiteY13" fmla="*/ 1625022 h 1625022"/>
                  <a:gd name="connsiteX14" fmla="*/ 0 w 1625021"/>
                  <a:gd name="connsiteY14" fmla="*/ 1481354 h 1625022"/>
                  <a:gd name="connsiteX15" fmla="*/ 0 w 1625021"/>
                  <a:gd name="connsiteY15" fmla="*/ 143668 h 1625022"/>
                  <a:gd name="connsiteX16" fmla="*/ 143668 w 1625021"/>
                  <a:gd name="connsiteY16" fmla="*/ 0 h 1625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625021" h="1625022">
                    <a:moveTo>
                      <a:pt x="247132" y="108611"/>
                    </a:moveTo>
                    <a:cubicBezTo>
                      <a:pt x="173259" y="108611"/>
                      <a:pt x="113373" y="168497"/>
                      <a:pt x="113373" y="242370"/>
                    </a:cubicBezTo>
                    <a:lnTo>
                      <a:pt x="113373" y="1373126"/>
                    </a:lnTo>
                    <a:cubicBezTo>
                      <a:pt x="113373" y="1446999"/>
                      <a:pt x="173259" y="1506885"/>
                      <a:pt x="247132" y="1506885"/>
                    </a:cubicBezTo>
                    <a:lnTo>
                      <a:pt x="1377888" y="1506885"/>
                    </a:lnTo>
                    <a:cubicBezTo>
                      <a:pt x="1451761" y="1506885"/>
                      <a:pt x="1511647" y="1446999"/>
                      <a:pt x="1511647" y="1373126"/>
                    </a:cubicBezTo>
                    <a:lnTo>
                      <a:pt x="1511647" y="242370"/>
                    </a:lnTo>
                    <a:cubicBezTo>
                      <a:pt x="1511647" y="168497"/>
                      <a:pt x="1451761" y="108611"/>
                      <a:pt x="1377888" y="108611"/>
                    </a:cubicBezTo>
                    <a:close/>
                    <a:moveTo>
                      <a:pt x="143668" y="0"/>
                    </a:moveTo>
                    <a:lnTo>
                      <a:pt x="1481353" y="0"/>
                    </a:lnTo>
                    <a:cubicBezTo>
                      <a:pt x="1560699" y="0"/>
                      <a:pt x="1625021" y="64322"/>
                      <a:pt x="1625021" y="143668"/>
                    </a:cubicBezTo>
                    <a:lnTo>
                      <a:pt x="1625021" y="1481354"/>
                    </a:lnTo>
                    <a:cubicBezTo>
                      <a:pt x="1625021" y="1560700"/>
                      <a:pt x="1560699" y="1625022"/>
                      <a:pt x="1481353" y="1625022"/>
                    </a:cubicBezTo>
                    <a:lnTo>
                      <a:pt x="143668" y="1625022"/>
                    </a:lnTo>
                    <a:cubicBezTo>
                      <a:pt x="64322" y="1625022"/>
                      <a:pt x="0" y="1560700"/>
                      <a:pt x="0" y="1481354"/>
                    </a:cubicBezTo>
                    <a:lnTo>
                      <a:pt x="0" y="143668"/>
                    </a:lnTo>
                    <a:cubicBezTo>
                      <a:pt x="0" y="64322"/>
                      <a:pt x="64322" y="0"/>
                      <a:pt x="143668" y="0"/>
                    </a:cubicBezTo>
                    <a:close/>
                  </a:path>
                </a:pathLst>
              </a:custGeom>
              <a:solidFill>
                <a:schemeClr val="accent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圆角矩形 8"/>
              <p:cNvSpPr/>
              <p:nvPr/>
            </p:nvSpPr>
            <p:spPr>
              <a:xfrm>
                <a:off x="6601114" y="2187864"/>
                <a:ext cx="1625021" cy="1625022"/>
              </a:xfrm>
              <a:prstGeom prst="roundRect">
                <a:avLst>
                  <a:gd name="adj" fmla="val 8841"/>
                </a:avLst>
              </a:prstGeom>
              <a:noFill/>
              <a:ln w="22225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圆角矩形 9"/>
              <p:cNvSpPr/>
              <p:nvPr/>
            </p:nvSpPr>
            <p:spPr>
              <a:xfrm>
                <a:off x="6714488" y="2301238"/>
                <a:ext cx="1398274" cy="1398274"/>
              </a:xfrm>
              <a:prstGeom prst="roundRect">
                <a:avLst>
                  <a:gd name="adj" fmla="val 9566"/>
                </a:avLst>
              </a:prstGeom>
              <a:noFill/>
              <a:ln w="22225">
                <a:gradFill flip="none" rotWithShape="1">
                  <a:gsLst>
                    <a:gs pos="0">
                      <a:schemeClr val="accent1">
                        <a:lumMod val="85000"/>
                      </a:schemeClr>
                    </a:gs>
                    <a:gs pos="100000">
                      <a:schemeClr val="accent1"/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FC054-0E49-451F-A70B-DA8740D48C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3BC2-8808-47CA-AECB-D82D984CE7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257182" y="365125"/>
            <a:ext cx="1096617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9246704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FC054-0E49-451F-A70B-DA8740D48C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3BC2-8808-47CA-AECB-D82D984CE7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tags" Target="../tags/tag3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7FC054-0E49-451F-A70B-DA8740D48C2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23BC2-8808-47CA-AECB-D82D984CE7A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4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7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8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9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0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1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2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3.xml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1" Type="http://schemas.openxmlformats.org/officeDocument/2006/relationships/notesSlide" Target="../notesSlides/notesSlide1.xml"/><Relationship Id="rId60" Type="http://schemas.openxmlformats.org/officeDocument/2006/relationships/slideLayout" Target="../slideLayouts/slideLayout7.xml"/><Relationship Id="rId6" Type="http://schemas.openxmlformats.org/officeDocument/2006/relationships/tags" Target="../tags/tag10.xml"/><Relationship Id="rId59" Type="http://schemas.openxmlformats.org/officeDocument/2006/relationships/tags" Target="../tags/tag63.xml"/><Relationship Id="rId58" Type="http://schemas.openxmlformats.org/officeDocument/2006/relationships/tags" Target="../tags/tag62.xml"/><Relationship Id="rId57" Type="http://schemas.openxmlformats.org/officeDocument/2006/relationships/tags" Target="../tags/tag61.xml"/><Relationship Id="rId56" Type="http://schemas.openxmlformats.org/officeDocument/2006/relationships/tags" Target="../tags/tag60.xml"/><Relationship Id="rId55" Type="http://schemas.openxmlformats.org/officeDocument/2006/relationships/tags" Target="../tags/tag59.xml"/><Relationship Id="rId54" Type="http://schemas.openxmlformats.org/officeDocument/2006/relationships/tags" Target="../tags/tag58.xml"/><Relationship Id="rId53" Type="http://schemas.openxmlformats.org/officeDocument/2006/relationships/tags" Target="../tags/tag57.xml"/><Relationship Id="rId52" Type="http://schemas.openxmlformats.org/officeDocument/2006/relationships/tags" Target="../tags/tag56.xml"/><Relationship Id="rId51" Type="http://schemas.openxmlformats.org/officeDocument/2006/relationships/tags" Target="../tags/tag55.xml"/><Relationship Id="rId50" Type="http://schemas.openxmlformats.org/officeDocument/2006/relationships/tags" Target="../tags/tag54.xml"/><Relationship Id="rId5" Type="http://schemas.openxmlformats.org/officeDocument/2006/relationships/tags" Target="../tags/tag9.xml"/><Relationship Id="rId49" Type="http://schemas.openxmlformats.org/officeDocument/2006/relationships/tags" Target="../tags/tag53.xml"/><Relationship Id="rId48" Type="http://schemas.openxmlformats.org/officeDocument/2006/relationships/tags" Target="../tags/tag52.xml"/><Relationship Id="rId47" Type="http://schemas.openxmlformats.org/officeDocument/2006/relationships/tags" Target="../tags/tag51.xml"/><Relationship Id="rId46" Type="http://schemas.openxmlformats.org/officeDocument/2006/relationships/tags" Target="../tags/tag50.xml"/><Relationship Id="rId45" Type="http://schemas.openxmlformats.org/officeDocument/2006/relationships/tags" Target="../tags/tag49.xml"/><Relationship Id="rId44" Type="http://schemas.openxmlformats.org/officeDocument/2006/relationships/tags" Target="../tags/tag48.xml"/><Relationship Id="rId43" Type="http://schemas.openxmlformats.org/officeDocument/2006/relationships/tags" Target="../tags/tag47.xml"/><Relationship Id="rId42" Type="http://schemas.openxmlformats.org/officeDocument/2006/relationships/tags" Target="../tags/tag46.xml"/><Relationship Id="rId41" Type="http://schemas.openxmlformats.org/officeDocument/2006/relationships/tags" Target="../tags/tag45.xml"/><Relationship Id="rId40" Type="http://schemas.openxmlformats.org/officeDocument/2006/relationships/tags" Target="../tags/tag44.xml"/><Relationship Id="rId4" Type="http://schemas.openxmlformats.org/officeDocument/2006/relationships/tags" Target="../tags/tag8.xml"/><Relationship Id="rId39" Type="http://schemas.openxmlformats.org/officeDocument/2006/relationships/tags" Target="../tags/tag43.xml"/><Relationship Id="rId38" Type="http://schemas.openxmlformats.org/officeDocument/2006/relationships/tags" Target="../tags/tag42.xml"/><Relationship Id="rId37" Type="http://schemas.openxmlformats.org/officeDocument/2006/relationships/tags" Target="../tags/tag41.xml"/><Relationship Id="rId36" Type="http://schemas.openxmlformats.org/officeDocument/2006/relationships/tags" Target="../tags/tag40.xml"/><Relationship Id="rId35" Type="http://schemas.openxmlformats.org/officeDocument/2006/relationships/tags" Target="../tags/tag39.xml"/><Relationship Id="rId34" Type="http://schemas.openxmlformats.org/officeDocument/2006/relationships/tags" Target="../tags/tag38.xml"/><Relationship Id="rId33" Type="http://schemas.openxmlformats.org/officeDocument/2006/relationships/tags" Target="../tags/tag37.xml"/><Relationship Id="rId32" Type="http://schemas.openxmlformats.org/officeDocument/2006/relationships/tags" Target="../tags/tag36.xml"/><Relationship Id="rId31" Type="http://schemas.openxmlformats.org/officeDocument/2006/relationships/tags" Target="../tags/tag35.xml"/><Relationship Id="rId30" Type="http://schemas.openxmlformats.org/officeDocument/2006/relationships/tags" Target="../tags/tag34.xml"/><Relationship Id="rId3" Type="http://schemas.openxmlformats.org/officeDocument/2006/relationships/tags" Target="../tags/tag7.xml"/><Relationship Id="rId29" Type="http://schemas.openxmlformats.org/officeDocument/2006/relationships/tags" Target="../tags/tag33.xml"/><Relationship Id="rId28" Type="http://schemas.openxmlformats.org/officeDocument/2006/relationships/tags" Target="../tags/tag32.xml"/><Relationship Id="rId27" Type="http://schemas.openxmlformats.org/officeDocument/2006/relationships/tags" Target="../tags/tag31.xml"/><Relationship Id="rId26" Type="http://schemas.openxmlformats.org/officeDocument/2006/relationships/tags" Target="../tags/tag30.xml"/><Relationship Id="rId25" Type="http://schemas.openxmlformats.org/officeDocument/2006/relationships/tags" Target="../tags/tag29.xml"/><Relationship Id="rId24" Type="http://schemas.openxmlformats.org/officeDocument/2006/relationships/tags" Target="../tags/tag28.xml"/><Relationship Id="rId23" Type="http://schemas.openxmlformats.org/officeDocument/2006/relationships/tags" Target="../tags/tag27.xml"/><Relationship Id="rId22" Type="http://schemas.openxmlformats.org/officeDocument/2006/relationships/tags" Target="../tags/tag26.xml"/><Relationship Id="rId21" Type="http://schemas.openxmlformats.org/officeDocument/2006/relationships/tags" Target="../tags/tag25.xml"/><Relationship Id="rId20" Type="http://schemas.openxmlformats.org/officeDocument/2006/relationships/tags" Target="../tags/tag24.xml"/><Relationship Id="rId2" Type="http://schemas.openxmlformats.org/officeDocument/2006/relationships/tags" Target="../tags/tag6.xml"/><Relationship Id="rId19" Type="http://schemas.openxmlformats.org/officeDocument/2006/relationships/tags" Target="../tags/tag23.xml"/><Relationship Id="rId18" Type="http://schemas.openxmlformats.org/officeDocument/2006/relationships/tags" Target="../tags/tag22.xml"/><Relationship Id="rId17" Type="http://schemas.openxmlformats.org/officeDocument/2006/relationships/tags" Target="../tags/tag21.xml"/><Relationship Id="rId16" Type="http://schemas.openxmlformats.org/officeDocument/2006/relationships/tags" Target="../tags/tag20.xml"/><Relationship Id="rId15" Type="http://schemas.openxmlformats.org/officeDocument/2006/relationships/tags" Target="../tags/tag19.xml"/><Relationship Id="rId14" Type="http://schemas.openxmlformats.org/officeDocument/2006/relationships/tags" Target="../tags/tag18.xml"/><Relationship Id="rId13" Type="http://schemas.openxmlformats.org/officeDocument/2006/relationships/tags" Target="../tags/tag17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tags" Target="../tags/tag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4.xml"/><Relationship Id="rId1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5.xml"/><Relationship Id="rId1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6.xml"/><Relationship Id="rId1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7.xml"/><Relationship Id="rId1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8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99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1.xml"/><Relationship Id="rId1" Type="http://schemas.openxmlformats.org/officeDocument/2006/relationships/tags" Target="../tags/tag100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tags" Target="../tags/tag109.xml"/><Relationship Id="rId7" Type="http://schemas.openxmlformats.org/officeDocument/2006/relationships/tags" Target="../tags/tag108.xml"/><Relationship Id="rId6" Type="http://schemas.openxmlformats.org/officeDocument/2006/relationships/tags" Target="../tags/tag107.xml"/><Relationship Id="rId5" Type="http://schemas.openxmlformats.org/officeDocument/2006/relationships/tags" Target="../tags/tag106.xml"/><Relationship Id="rId4" Type="http://schemas.openxmlformats.org/officeDocument/2006/relationships/tags" Target="../tags/tag105.xml"/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6" Type="http://schemas.openxmlformats.org/officeDocument/2006/relationships/notesSlide" Target="../notesSlides/notesSlide3.xml"/><Relationship Id="rId15" Type="http://schemas.openxmlformats.org/officeDocument/2006/relationships/slideLayout" Target="../slideLayouts/slideLayout7.xml"/><Relationship Id="rId14" Type="http://schemas.openxmlformats.org/officeDocument/2006/relationships/tags" Target="../tags/tag115.xml"/><Relationship Id="rId13" Type="http://schemas.openxmlformats.org/officeDocument/2006/relationships/tags" Target="../tags/tag114.xml"/><Relationship Id="rId12" Type="http://schemas.openxmlformats.org/officeDocument/2006/relationships/tags" Target="../tags/tag113.xml"/><Relationship Id="rId11" Type="http://schemas.openxmlformats.org/officeDocument/2006/relationships/tags" Target="../tags/tag112.xml"/><Relationship Id="rId10" Type="http://schemas.openxmlformats.org/officeDocument/2006/relationships/tags" Target="../tags/tag111.xml"/><Relationship Id="rId1" Type="http://schemas.openxmlformats.org/officeDocument/2006/relationships/tags" Target="../tags/tag10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117.xml"/><Relationship Id="rId6" Type="http://schemas.openxmlformats.org/officeDocument/2006/relationships/image" Target="../media/image39.jpeg"/><Relationship Id="rId5" Type="http://schemas.openxmlformats.org/officeDocument/2006/relationships/image" Target="../media/image38.png"/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tags" Target="../tags/tag116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19.xml"/><Relationship Id="rId2" Type="http://schemas.openxmlformats.org/officeDocument/2006/relationships/image" Target="../media/image40.png"/><Relationship Id="rId1" Type="http://schemas.openxmlformats.org/officeDocument/2006/relationships/tags" Target="../tags/tag118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7.xml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tags" Target="../tags/tag6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9.xml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0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3.xml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87045" y="282575"/>
            <a:ext cx="11539855" cy="925195"/>
          </a:xfrm>
        </p:spPr>
        <p:txBody>
          <a:bodyPr>
            <a:normAutofit/>
          </a:bodyPr>
          <a:p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基于肺癌的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DNA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甲基化数据谱的化疗药物敏感标记物挖掘技术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863850" y="4296410"/>
            <a:ext cx="646366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答辩人：邵骥腾</a:t>
            </a:r>
            <a:endParaRPr lang="zh-CN" altLang="en-US" sz="32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ctr"/>
            <a:r>
              <a:rPr lang="zh-CN" altLang="en-US" sz="32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其他成员：任浩然  朱迁诚  杨睿</a:t>
            </a:r>
            <a:endParaRPr lang="zh-CN" altLang="en-US" sz="32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ctr"/>
            <a:r>
              <a:rPr lang="zh-CN" altLang="en-US" sz="32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指导老师：张岩</a:t>
            </a:r>
            <a:endParaRPr lang="zh-CN" altLang="en-US" sz="32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2021-05-05 (1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3445" y="1363345"/>
            <a:ext cx="10667365" cy="549529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5930" y="311785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Logistic Regression</a:t>
            </a:r>
            <a:endParaRPr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596265" y="974090"/>
            <a:ext cx="2750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药物数据获取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2021-05-05 (16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30900" y="461010"/>
            <a:ext cx="5775960" cy="59359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94715" y="1638935"/>
            <a:ext cx="422592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右表仅为部分展示，对每一个基因，都有对应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49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个病人的甲基化值要记录（即右图实际上共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49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行），而每行的数据都由我们自己亲手录入</a:t>
            </a:r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在这一过程中，我和其他三名组员共花了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16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个小时（团队协作），完成了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60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个基因在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49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个病人中的表达情况。</a:t>
            </a:r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最终整理获得了总表：</a:t>
            </a:r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5930" y="311785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Logistic Regression</a:t>
            </a:r>
            <a:endParaRPr lang="zh-CN" altLang="en-US" sz="3200"/>
          </a:p>
        </p:txBody>
      </p:sp>
      <p:pic>
        <p:nvPicPr>
          <p:cNvPr id="3" name="图片 2" descr="2021-04-29 (6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940" y="4650105"/>
            <a:ext cx="1759585" cy="174688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625715" y="412750"/>
            <a:ext cx="875665" cy="612267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5389880" y="3725545"/>
            <a:ext cx="2165350" cy="166179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96265" y="974090"/>
            <a:ext cx="2750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数据整理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92930" y="6396990"/>
            <a:ext cx="7277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顺铂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55930" y="311785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Logistic Regression</a:t>
            </a:r>
            <a:endParaRPr lang="zh-CN" altLang="en-US" sz="3200"/>
          </a:p>
        </p:txBody>
      </p:sp>
      <p:sp>
        <p:nvSpPr>
          <p:cNvPr id="8" name="文本框 7"/>
          <p:cNvSpPr txBox="1"/>
          <p:nvPr/>
        </p:nvSpPr>
        <p:spPr>
          <a:xfrm>
            <a:off x="596265" y="974090"/>
            <a:ext cx="2750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数据整理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31310" y="1832610"/>
            <a:ext cx="579056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Stable Disease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：标为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0</a:t>
            </a:r>
            <a:endParaRPr lang="en-US" altLang="zh-CN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en-US" altLang="zh-CN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en-US" altLang="zh-CN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en-US" altLang="zh-CN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en-US" altLang="zh-CN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Clinical Progressive Disease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：标为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</a:t>
            </a:r>
            <a:endParaRPr lang="en-US" altLang="zh-CN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en-US" altLang="zh-CN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en-US" altLang="zh-CN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en-US" altLang="zh-CN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en-US" altLang="zh-CN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Complete Response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：标为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2</a:t>
            </a:r>
            <a:endParaRPr lang="en-US" altLang="zh-CN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2021-05-05 (17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1903730"/>
            <a:ext cx="10058400" cy="41783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5930" y="311785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Logistic Regression</a:t>
            </a:r>
            <a:endParaRPr lang="zh-CN" altLang="en-US" sz="3200"/>
          </a:p>
        </p:txBody>
      </p:sp>
      <p:sp>
        <p:nvSpPr>
          <p:cNvPr id="8" name="文本框 7"/>
          <p:cNvSpPr txBox="1"/>
          <p:nvPr/>
        </p:nvSpPr>
        <p:spPr>
          <a:xfrm>
            <a:off x="596265" y="974090"/>
            <a:ext cx="2750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数据整理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2021-05-05 (19)"/>
          <p:cNvPicPr>
            <a:picLocks noChangeAspect="1"/>
          </p:cNvPicPr>
          <p:nvPr/>
        </p:nvPicPr>
        <p:blipFill>
          <a:blip r:embed="rId1"/>
          <a:srcRect t="37" r="36641"/>
          <a:stretch>
            <a:fillRect/>
          </a:stretch>
        </p:blipFill>
        <p:spPr>
          <a:xfrm>
            <a:off x="0" y="1654810"/>
            <a:ext cx="6044565" cy="5202555"/>
          </a:xfrm>
          <a:prstGeom prst="rect">
            <a:avLst/>
          </a:prstGeom>
        </p:spPr>
      </p:pic>
      <p:pic>
        <p:nvPicPr>
          <p:cNvPr id="6" name="图片 5" descr="2021-05-05 (20)"/>
          <p:cNvPicPr>
            <a:picLocks noChangeAspect="1"/>
          </p:cNvPicPr>
          <p:nvPr/>
        </p:nvPicPr>
        <p:blipFill>
          <a:blip r:embed="rId2"/>
          <a:srcRect l="28043" r="18362"/>
          <a:stretch>
            <a:fillRect/>
          </a:stretch>
        </p:blipFill>
        <p:spPr>
          <a:xfrm>
            <a:off x="4317365" y="1431925"/>
            <a:ext cx="4014470" cy="5425440"/>
          </a:xfrm>
          <a:prstGeom prst="rect">
            <a:avLst/>
          </a:prstGeom>
        </p:spPr>
      </p:pic>
      <p:pic>
        <p:nvPicPr>
          <p:cNvPr id="7" name="图片 6" descr="2021-05-05 (2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185" y="2836545"/>
            <a:ext cx="4008120" cy="345186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5930" y="311785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Logistic Regression</a:t>
            </a:r>
            <a:endParaRPr lang="zh-CN" altLang="en-US" sz="3200"/>
          </a:p>
        </p:txBody>
      </p:sp>
      <p:sp>
        <p:nvSpPr>
          <p:cNvPr id="8" name="文本框 7"/>
          <p:cNvSpPr txBox="1"/>
          <p:nvPr/>
        </p:nvSpPr>
        <p:spPr>
          <a:xfrm>
            <a:off x="596265" y="974090"/>
            <a:ext cx="31629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多元逻辑回归结果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55930" y="311785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Logistic Regression</a:t>
            </a:r>
            <a:endParaRPr lang="zh-CN" altLang="en-US" sz="3200"/>
          </a:p>
        </p:txBody>
      </p:sp>
      <p:sp>
        <p:nvSpPr>
          <p:cNvPr id="5" name="文本框 4"/>
          <p:cNvSpPr txBox="1"/>
          <p:nvPr/>
        </p:nvSpPr>
        <p:spPr>
          <a:xfrm>
            <a:off x="596265" y="974090"/>
            <a:ext cx="2750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失败原因分析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54220" y="1496060"/>
            <a:ext cx="7089775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共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49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个病人：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病情稳定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/0:      5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个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病情进展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/1:      6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个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完全响应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/2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：   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38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个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数据分布严重不均衡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55930" y="311785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Logistic Regression</a:t>
            </a:r>
            <a:endParaRPr lang="zh-CN" altLang="en-US" sz="3200"/>
          </a:p>
        </p:txBody>
      </p:sp>
      <p:pic>
        <p:nvPicPr>
          <p:cNvPr id="5" name="图片 4" descr="2021-05-15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2070" y="5080"/>
            <a:ext cx="7078980" cy="68484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795" y="1945640"/>
            <a:ext cx="5143500" cy="300799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96265" y="974090"/>
            <a:ext cx="2750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失败原因分析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476500" y="2035175"/>
            <a:ext cx="723963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由于非独立同分布是因为样本类型严重失衡，所以我们希望能稍微平衡样本。我们将Stable Disease和Clinical Progressive Disease理解为“未完全恢复”，用数字0替换。将Complete Response理解为“完全响应”，用数字1替换。这样在49个病人中，对顺铂敏感性标为0,1的个体分别有11个，38个。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5930" y="311785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Logistic Regression</a:t>
            </a:r>
            <a:endParaRPr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596265" y="974090"/>
            <a:ext cx="2750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方法改进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2021-05-05 (22)"/>
          <p:cNvPicPr>
            <a:picLocks noChangeAspect="1"/>
          </p:cNvPicPr>
          <p:nvPr/>
        </p:nvPicPr>
        <p:blipFill>
          <a:blip r:embed="rId1"/>
          <a:srcRect r="25663"/>
          <a:stretch>
            <a:fillRect/>
          </a:stretch>
        </p:blipFill>
        <p:spPr>
          <a:xfrm>
            <a:off x="455930" y="1474470"/>
            <a:ext cx="7120255" cy="5219700"/>
          </a:xfrm>
          <a:prstGeom prst="rect">
            <a:avLst/>
          </a:prstGeom>
        </p:spPr>
      </p:pic>
      <p:pic>
        <p:nvPicPr>
          <p:cNvPr id="5" name="图片 4" descr="2021-05-05 (24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7660" y="2976880"/>
            <a:ext cx="3406140" cy="221551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5930" y="311785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Logistic Regression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596265" y="974090"/>
            <a:ext cx="31629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二元逻辑回归结果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25240" y="1510665"/>
            <a:ext cx="4541520" cy="45415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75285" y="341630"/>
            <a:ext cx="36753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sym typeface="+mn-ea"/>
              </a:rPr>
              <a:t>基因功能探究</a:t>
            </a:r>
            <a:endParaRPr lang="zh-CN" altLang="en-US" sz="4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5615" y="1320165"/>
            <a:ext cx="20548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以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HKR1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为例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30475" y="6344285"/>
            <a:ext cx="8045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From     http://gepia.cancer-pku.cn/detail.php?gene=HKR1&amp;clicktag=survival</a:t>
            </a:r>
            <a:endParaRPr lang="en-US" altLang="zh-CN">
              <a:solidFill>
                <a:schemeClr val="bg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05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749251" y="2007998"/>
            <a:ext cx="3600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华文新魏" panose="02010800040101010101" charset="-122"/>
                <a:ea typeface="华文新魏" panose="02010800040101010101" charset="-122"/>
                <a:sym typeface="+mn-lt"/>
              </a:rPr>
              <a:t>进度汇报</a:t>
            </a:r>
            <a:endParaRPr lang="zh-CN" altLang="en-US" sz="2800" dirty="0">
              <a:solidFill>
                <a:schemeClr val="accent1"/>
              </a:solidFill>
              <a:latin typeface="华文新魏" panose="02010800040101010101" charset="-122"/>
              <a:ea typeface="华文新魏" panose="02010800040101010101" charset="-122"/>
              <a:sym typeface="+mn-lt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7047347" y="2007998"/>
            <a:ext cx="527709" cy="4616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0000" tIns="46800" rIns="90000" bIns="46800" rtlCol="0" anchor="ctr" anchorCtr="0">
            <a:normAutofit/>
          </a:bodyPr>
          <a:lstStyle/>
          <a:p>
            <a:r>
              <a:rPr lang="en-US" altLang="zh-CN" sz="2400" dirty="0">
                <a:sym typeface="+mn-lt"/>
              </a:rPr>
              <a:t>01</a:t>
            </a:r>
            <a:endParaRPr lang="zh-CN" altLang="en-US" sz="2400" dirty="0">
              <a:sym typeface="+mn-lt"/>
            </a:endParaRPr>
          </a:p>
        </p:txBody>
      </p:sp>
      <p:sp>
        <p:nvSpPr>
          <p:cNvPr id="5" name="TextBox 105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749251" y="2996389"/>
            <a:ext cx="3600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华文新魏" panose="02010800040101010101" charset="-122"/>
                <a:ea typeface="华文新魏" panose="02010800040101010101" charset="-122"/>
                <a:sym typeface="+mn-lt"/>
              </a:rPr>
              <a:t>不足之处</a:t>
            </a:r>
            <a:endParaRPr lang="zh-CN" altLang="en-US" sz="2800" dirty="0">
              <a:solidFill>
                <a:schemeClr val="accent1"/>
              </a:solidFill>
              <a:latin typeface="华文新魏" panose="02010800040101010101" charset="-122"/>
              <a:ea typeface="华文新魏" panose="02010800040101010101" charset="-122"/>
              <a:sym typeface="+mn-lt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7047347" y="2996389"/>
            <a:ext cx="527709" cy="4616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0000" tIns="46800" rIns="90000" bIns="46800" rtlCol="0" anchor="ctr" anchorCtr="0">
            <a:normAutofit/>
          </a:bodyPr>
          <a:lstStyle/>
          <a:p>
            <a:r>
              <a:rPr lang="en-US" altLang="zh-CN" sz="2400" dirty="0">
                <a:sym typeface="+mn-lt"/>
              </a:rPr>
              <a:t>02</a:t>
            </a:r>
            <a:endParaRPr lang="zh-CN" altLang="en-US" sz="2400" dirty="0">
              <a:sym typeface="+mn-lt"/>
            </a:endParaRPr>
          </a:p>
        </p:txBody>
      </p:sp>
      <p:sp>
        <p:nvSpPr>
          <p:cNvPr id="8" name="TextBox 105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7749251" y="3984780"/>
            <a:ext cx="3600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华文新魏" panose="02010800040101010101" charset="-122"/>
                <a:ea typeface="华文新魏" panose="02010800040101010101" charset="-122"/>
                <a:sym typeface="+mn-lt"/>
              </a:rPr>
              <a:t>后期展望</a:t>
            </a:r>
            <a:endParaRPr lang="zh-CN" altLang="en-US" sz="2800" dirty="0">
              <a:solidFill>
                <a:schemeClr val="accent1"/>
              </a:solidFill>
              <a:latin typeface="华文新魏" panose="02010800040101010101" charset="-122"/>
              <a:ea typeface="华文新魏" panose="02010800040101010101" charset="-122"/>
              <a:sym typeface="+mn-lt"/>
            </a:endParaRPr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7047347" y="3984780"/>
            <a:ext cx="527709" cy="4616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0000" tIns="46800" rIns="90000" bIns="46800" rtlCol="0" anchor="ctr" anchorCtr="0">
            <a:normAutofit/>
          </a:bodyPr>
          <a:lstStyle/>
          <a:p>
            <a:r>
              <a:rPr lang="en-US" altLang="zh-CN" sz="2400" dirty="0">
                <a:sym typeface="+mn-lt"/>
              </a:rPr>
              <a:t>03</a:t>
            </a:r>
            <a:endParaRPr lang="zh-CN" altLang="en-US" sz="2400" dirty="0">
              <a:sym typeface="+mn-lt"/>
            </a:endParaRPr>
          </a:p>
        </p:txBody>
      </p:sp>
      <p:sp>
        <p:nvSpPr>
          <p:cNvPr id="9" name="TextBox 105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7749251" y="4973172"/>
            <a:ext cx="3600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华文新魏" panose="02010800040101010101" charset="-122"/>
                <a:ea typeface="华文新魏" panose="02010800040101010101" charset="-122"/>
                <a:sym typeface="+mn-lt"/>
              </a:rPr>
              <a:t>经费使用</a:t>
            </a:r>
            <a:endParaRPr lang="zh-CN" altLang="en-US" sz="2800" dirty="0">
              <a:solidFill>
                <a:schemeClr val="accent1"/>
              </a:solidFill>
              <a:latin typeface="华文新魏" panose="02010800040101010101" charset="-122"/>
              <a:ea typeface="华文新魏" panose="02010800040101010101" charset="-122"/>
              <a:sym typeface="+mn-lt"/>
            </a:endParaRPr>
          </a:p>
        </p:txBody>
      </p:sp>
      <p:sp>
        <p:nvSpPr>
          <p:cNvPr id="11" name="文本框 10"/>
          <p:cNvSpPr txBox="1"/>
          <p:nvPr>
            <p:custDataLst>
              <p:tags r:id="rId8"/>
            </p:custDataLst>
          </p:nvPr>
        </p:nvSpPr>
        <p:spPr>
          <a:xfrm>
            <a:off x="7047347" y="4980004"/>
            <a:ext cx="527709" cy="4616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0000" tIns="46800" rIns="90000" bIns="46800" rtlCol="0" anchor="ctr" anchorCtr="0">
            <a:normAutofit/>
          </a:bodyPr>
          <a:lstStyle/>
          <a:p>
            <a:r>
              <a:rPr lang="en-US" altLang="zh-CN" sz="2400" dirty="0">
                <a:sym typeface="+mn-lt"/>
              </a:rPr>
              <a:t>04</a:t>
            </a:r>
            <a:endParaRPr lang="zh-CN" altLang="en-US" sz="2400" dirty="0">
              <a:sym typeface="+mn-lt"/>
            </a:endParaRPr>
          </a:p>
        </p:txBody>
      </p:sp>
      <p:sp>
        <p:nvSpPr>
          <p:cNvPr id="65" name="文本框 64"/>
          <p:cNvSpPr txBox="1"/>
          <p:nvPr>
            <p:custDataLst>
              <p:tags r:id="rId9"/>
            </p:custDataLst>
          </p:nvPr>
        </p:nvSpPr>
        <p:spPr>
          <a:xfrm>
            <a:off x="2825750" y="2801620"/>
            <a:ext cx="1812290" cy="905510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 fontScale="90000" lnSpcReduction="10000"/>
          </a:bodyPr>
          <a:lstStyle/>
          <a:p>
            <a:pPr algn="ctr"/>
            <a:r>
              <a:rPr lang="zh-CN" altLang="en-US" sz="6000">
                <a:solidFill>
                  <a:schemeClr val="accent1"/>
                </a:solidFill>
                <a:latin typeface="华文新魏" panose="02010800040101010101" charset="-122"/>
                <a:ea typeface="华文新魏" panose="02010800040101010101" charset="-122"/>
                <a:cs typeface="+mj-cs"/>
              </a:rPr>
              <a:t>目录</a:t>
            </a:r>
            <a:endParaRPr lang="zh-CN" altLang="en-US" sz="6000">
              <a:solidFill>
                <a:schemeClr val="accent1"/>
              </a:solidFill>
              <a:latin typeface="华文新魏" panose="02010800040101010101" charset="-122"/>
              <a:ea typeface="华文新魏" panose="02010800040101010101" charset="-122"/>
              <a:cs typeface="+mj-cs"/>
            </a:endParaRPr>
          </a:p>
        </p:txBody>
      </p:sp>
      <p:sp>
        <p:nvSpPr>
          <p:cNvPr id="66" name="文本框 65"/>
          <p:cNvSpPr txBox="1"/>
          <p:nvPr>
            <p:custDataLst>
              <p:tags r:id="rId10"/>
            </p:custDataLst>
          </p:nvPr>
        </p:nvSpPr>
        <p:spPr>
          <a:xfrm>
            <a:off x="2663015" y="3584773"/>
            <a:ext cx="2137906" cy="400105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/>
          <a:p>
            <a:pPr algn="ctr"/>
            <a:r>
              <a:rPr kumimoji="1" lang="en-US" altLang="zh-CN" sz="2000" b="1">
                <a:solidFill>
                  <a:schemeClr val="accent1"/>
                </a:solidFill>
                <a:latin typeface="Broadway" panose="04040905080B02020502" charset="0"/>
                <a:cs typeface="Broadway" panose="04040905080B02020502" charset="0"/>
                <a:sym typeface="+mn-lt"/>
              </a:rPr>
              <a:t>CONTENTS</a:t>
            </a:r>
            <a:endParaRPr kumimoji="1" lang="en-US" altLang="zh-CN" sz="2000" b="1">
              <a:solidFill>
                <a:schemeClr val="accent1"/>
              </a:solidFill>
              <a:latin typeface="Broadway" panose="04040905080B02020502" charset="0"/>
              <a:cs typeface="Broadway" panose="04040905080B02020502" charset="0"/>
              <a:sym typeface="+mn-lt"/>
            </a:endParaRPr>
          </a:p>
        </p:txBody>
      </p:sp>
      <p:grpSp>
        <p:nvGrpSpPr>
          <p:cNvPr id="12" name="组合 11"/>
          <p:cNvGrpSpPr/>
          <p:nvPr>
            <p:custDataLst>
              <p:tags r:id="rId11"/>
            </p:custDataLst>
          </p:nvPr>
        </p:nvGrpSpPr>
        <p:grpSpPr>
          <a:xfrm>
            <a:off x="1975078" y="2375582"/>
            <a:ext cx="3473450" cy="425451"/>
            <a:chOff x="4500563" y="1898650"/>
            <a:chExt cx="3473450" cy="425451"/>
          </a:xfrm>
          <a:solidFill>
            <a:schemeClr val="accent1"/>
          </a:solidFill>
        </p:grpSpPr>
        <p:sp>
          <p:nvSpPr>
            <p:cNvPr id="13" name="Oval 5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6192838" y="2190750"/>
              <a:ext cx="65088" cy="6667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14" name="Oval 6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6200776" y="2278063"/>
              <a:ext cx="49213" cy="460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15" name="Oval 7"/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6200776" y="2120900"/>
              <a:ext cx="49213" cy="4762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16" name="Oval 8"/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6203951" y="2062163"/>
              <a:ext cx="42863" cy="4286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17" name="Freeform 9"/>
            <p:cNvSpPr/>
            <p:nvPr>
              <p:custDataLst>
                <p:tags r:id="rId16"/>
              </p:custDataLst>
            </p:nvPr>
          </p:nvSpPr>
          <p:spPr bwMode="auto">
            <a:xfrm>
              <a:off x="5945188" y="2001838"/>
              <a:ext cx="23813" cy="20638"/>
            </a:xfrm>
            <a:custGeom>
              <a:avLst/>
              <a:gdLst>
                <a:gd name="T0" fmla="*/ 2 w 8"/>
                <a:gd name="T1" fmla="*/ 6 h 7"/>
                <a:gd name="T2" fmla="*/ 7 w 8"/>
                <a:gd name="T3" fmla="*/ 6 h 7"/>
                <a:gd name="T4" fmla="*/ 6 w 8"/>
                <a:gd name="T5" fmla="*/ 1 h 7"/>
                <a:gd name="T6" fmla="*/ 2 w 8"/>
                <a:gd name="T7" fmla="*/ 1 h 7"/>
                <a:gd name="T8" fmla="*/ 2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7"/>
                    <a:pt x="5" y="7"/>
                    <a:pt x="7" y="6"/>
                  </a:cubicBezTo>
                  <a:cubicBezTo>
                    <a:pt x="8" y="4"/>
                    <a:pt x="8" y="2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1" y="5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18" name="Freeform 10"/>
            <p:cNvSpPr/>
            <p:nvPr>
              <p:custDataLst>
                <p:tags r:id="rId17"/>
              </p:custDataLst>
            </p:nvPr>
          </p:nvSpPr>
          <p:spPr bwMode="auto">
            <a:xfrm>
              <a:off x="5983288" y="1968500"/>
              <a:ext cx="30163" cy="30163"/>
            </a:xfrm>
            <a:custGeom>
              <a:avLst/>
              <a:gdLst>
                <a:gd name="T0" fmla="*/ 2 w 10"/>
                <a:gd name="T1" fmla="*/ 8 h 10"/>
                <a:gd name="T2" fmla="*/ 8 w 10"/>
                <a:gd name="T3" fmla="*/ 8 h 10"/>
                <a:gd name="T4" fmla="*/ 8 w 10"/>
                <a:gd name="T5" fmla="*/ 1 h 10"/>
                <a:gd name="T6" fmla="*/ 2 w 10"/>
                <a:gd name="T7" fmla="*/ 2 h 10"/>
                <a:gd name="T8" fmla="*/ 2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8"/>
                  </a:move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0" y="3"/>
                    <a:pt x="0" y="6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19" name="Freeform 11"/>
            <p:cNvSpPr/>
            <p:nvPr>
              <p:custDataLst>
                <p:tags r:id="rId18"/>
              </p:custDataLst>
            </p:nvPr>
          </p:nvSpPr>
          <p:spPr bwMode="auto">
            <a:xfrm>
              <a:off x="6030913" y="1938338"/>
              <a:ext cx="42863" cy="39688"/>
            </a:xfrm>
            <a:custGeom>
              <a:avLst/>
              <a:gdLst>
                <a:gd name="T0" fmla="*/ 3 w 14"/>
                <a:gd name="T1" fmla="*/ 11 h 13"/>
                <a:gd name="T2" fmla="*/ 11 w 14"/>
                <a:gd name="T3" fmla="*/ 10 h 13"/>
                <a:gd name="T4" fmla="*/ 11 w 14"/>
                <a:gd name="T5" fmla="*/ 2 h 13"/>
                <a:gd name="T6" fmla="*/ 3 w 14"/>
                <a:gd name="T7" fmla="*/ 2 h 13"/>
                <a:gd name="T8" fmla="*/ 3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3" y="11"/>
                  </a:moveTo>
                  <a:cubicBezTo>
                    <a:pt x="6" y="13"/>
                    <a:pt x="9" y="13"/>
                    <a:pt x="11" y="10"/>
                  </a:cubicBezTo>
                  <a:cubicBezTo>
                    <a:pt x="14" y="8"/>
                    <a:pt x="13" y="4"/>
                    <a:pt x="11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0" y="5"/>
                    <a:pt x="1" y="9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20" name="Freeform 12"/>
            <p:cNvSpPr/>
            <p:nvPr>
              <p:custDataLst>
                <p:tags r:id="rId19"/>
              </p:custDataLst>
            </p:nvPr>
          </p:nvSpPr>
          <p:spPr bwMode="auto">
            <a:xfrm>
              <a:off x="6264276" y="1901825"/>
              <a:ext cx="107950" cy="173038"/>
            </a:xfrm>
            <a:custGeom>
              <a:avLst/>
              <a:gdLst>
                <a:gd name="T0" fmla="*/ 0 w 36"/>
                <a:gd name="T1" fmla="*/ 57 h 57"/>
                <a:gd name="T2" fmla="*/ 13 w 36"/>
                <a:gd name="T3" fmla="*/ 24 h 57"/>
                <a:gd name="T4" fmla="*/ 32 w 36"/>
                <a:gd name="T5" fmla="*/ 14 h 57"/>
                <a:gd name="T6" fmla="*/ 0 w 36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57">
                  <a:moveTo>
                    <a:pt x="0" y="57"/>
                  </a:moveTo>
                  <a:cubicBezTo>
                    <a:pt x="0" y="57"/>
                    <a:pt x="12" y="37"/>
                    <a:pt x="13" y="24"/>
                  </a:cubicBezTo>
                  <a:cubicBezTo>
                    <a:pt x="14" y="11"/>
                    <a:pt x="27" y="0"/>
                    <a:pt x="32" y="14"/>
                  </a:cubicBezTo>
                  <a:cubicBezTo>
                    <a:pt x="36" y="26"/>
                    <a:pt x="5" y="52"/>
                    <a:pt x="0" y="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32500" lnSpcReduction="20000"/>
            </a:bodyPr>
            <a:lstStyle/>
            <a:p>
              <a:endParaRPr lang="zh-CN" altLang="en-US"/>
            </a:p>
          </p:txBody>
        </p:sp>
        <p:sp>
          <p:nvSpPr>
            <p:cNvPr id="21" name="Freeform 13"/>
            <p:cNvSpPr/>
            <p:nvPr>
              <p:custDataLst>
                <p:tags r:id="rId20"/>
              </p:custDataLst>
            </p:nvPr>
          </p:nvSpPr>
          <p:spPr bwMode="auto">
            <a:xfrm>
              <a:off x="6088063" y="1901825"/>
              <a:ext cx="104775" cy="173038"/>
            </a:xfrm>
            <a:custGeom>
              <a:avLst/>
              <a:gdLst>
                <a:gd name="T0" fmla="*/ 35 w 35"/>
                <a:gd name="T1" fmla="*/ 57 h 57"/>
                <a:gd name="T2" fmla="*/ 22 w 35"/>
                <a:gd name="T3" fmla="*/ 24 h 57"/>
                <a:gd name="T4" fmla="*/ 4 w 35"/>
                <a:gd name="T5" fmla="*/ 14 h 57"/>
                <a:gd name="T6" fmla="*/ 35 w 35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57">
                  <a:moveTo>
                    <a:pt x="35" y="57"/>
                  </a:moveTo>
                  <a:cubicBezTo>
                    <a:pt x="35" y="57"/>
                    <a:pt x="24" y="37"/>
                    <a:pt x="22" y="24"/>
                  </a:cubicBezTo>
                  <a:cubicBezTo>
                    <a:pt x="21" y="11"/>
                    <a:pt x="8" y="0"/>
                    <a:pt x="4" y="14"/>
                  </a:cubicBezTo>
                  <a:cubicBezTo>
                    <a:pt x="0" y="26"/>
                    <a:pt x="31" y="52"/>
                    <a:pt x="35" y="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32500" lnSpcReduction="20000"/>
            </a:bodyPr>
            <a:lstStyle/>
            <a:p>
              <a:endParaRPr lang="zh-CN" altLang="en-US"/>
            </a:p>
          </p:txBody>
        </p:sp>
        <p:sp>
          <p:nvSpPr>
            <p:cNvPr id="22" name="Freeform 14"/>
            <p:cNvSpPr/>
            <p:nvPr>
              <p:custDataLst>
                <p:tags r:id="rId21"/>
              </p:custDataLst>
            </p:nvPr>
          </p:nvSpPr>
          <p:spPr bwMode="auto">
            <a:xfrm>
              <a:off x="6494463" y="2001838"/>
              <a:ext cx="23813" cy="20638"/>
            </a:xfrm>
            <a:custGeom>
              <a:avLst/>
              <a:gdLst>
                <a:gd name="T0" fmla="*/ 6 w 8"/>
                <a:gd name="T1" fmla="*/ 6 h 7"/>
                <a:gd name="T2" fmla="*/ 1 w 8"/>
                <a:gd name="T3" fmla="*/ 6 h 7"/>
                <a:gd name="T4" fmla="*/ 2 w 8"/>
                <a:gd name="T5" fmla="*/ 1 h 7"/>
                <a:gd name="T6" fmla="*/ 6 w 8"/>
                <a:gd name="T7" fmla="*/ 1 h 7"/>
                <a:gd name="T8" fmla="*/ 6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6" y="6"/>
                  </a:moveTo>
                  <a:cubicBezTo>
                    <a:pt x="5" y="7"/>
                    <a:pt x="3" y="7"/>
                    <a:pt x="1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5" y="0"/>
                    <a:pt x="6" y="1"/>
                  </a:cubicBezTo>
                  <a:cubicBezTo>
                    <a:pt x="8" y="3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23" name="Freeform 15"/>
            <p:cNvSpPr/>
            <p:nvPr>
              <p:custDataLst>
                <p:tags r:id="rId22"/>
              </p:custDataLst>
            </p:nvPr>
          </p:nvSpPr>
          <p:spPr bwMode="auto">
            <a:xfrm>
              <a:off x="6450013" y="1968500"/>
              <a:ext cx="30163" cy="30163"/>
            </a:xfrm>
            <a:custGeom>
              <a:avLst/>
              <a:gdLst>
                <a:gd name="T0" fmla="*/ 8 w 10"/>
                <a:gd name="T1" fmla="*/ 8 h 10"/>
                <a:gd name="T2" fmla="*/ 1 w 10"/>
                <a:gd name="T3" fmla="*/ 8 h 10"/>
                <a:gd name="T4" fmla="*/ 2 w 10"/>
                <a:gd name="T5" fmla="*/ 1 h 10"/>
                <a:gd name="T6" fmla="*/ 8 w 10"/>
                <a:gd name="T7" fmla="*/ 2 h 10"/>
                <a:gd name="T8" fmla="*/ 8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8" y="8"/>
                  </a:moveTo>
                  <a:cubicBezTo>
                    <a:pt x="6" y="10"/>
                    <a:pt x="3" y="10"/>
                    <a:pt x="1" y="8"/>
                  </a:cubicBezTo>
                  <a:cubicBezTo>
                    <a:pt x="0" y="6"/>
                    <a:pt x="0" y="3"/>
                    <a:pt x="2" y="1"/>
                  </a:cubicBezTo>
                  <a:cubicBezTo>
                    <a:pt x="4" y="0"/>
                    <a:pt x="6" y="0"/>
                    <a:pt x="8" y="2"/>
                  </a:cubicBezTo>
                  <a:cubicBezTo>
                    <a:pt x="10" y="3"/>
                    <a:pt x="10" y="6"/>
                    <a:pt x="8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24" name="Freeform 16"/>
            <p:cNvSpPr/>
            <p:nvPr>
              <p:custDataLst>
                <p:tags r:id="rId23"/>
              </p:custDataLst>
            </p:nvPr>
          </p:nvSpPr>
          <p:spPr bwMode="auto">
            <a:xfrm>
              <a:off x="6389688" y="1938338"/>
              <a:ext cx="41275" cy="39688"/>
            </a:xfrm>
            <a:custGeom>
              <a:avLst/>
              <a:gdLst>
                <a:gd name="T0" fmla="*/ 11 w 14"/>
                <a:gd name="T1" fmla="*/ 11 h 13"/>
                <a:gd name="T2" fmla="*/ 2 w 14"/>
                <a:gd name="T3" fmla="*/ 10 h 13"/>
                <a:gd name="T4" fmla="*/ 3 w 14"/>
                <a:gd name="T5" fmla="*/ 2 h 13"/>
                <a:gd name="T6" fmla="*/ 11 w 14"/>
                <a:gd name="T7" fmla="*/ 2 h 13"/>
                <a:gd name="T8" fmla="*/ 11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11" y="11"/>
                  </a:moveTo>
                  <a:cubicBezTo>
                    <a:pt x="8" y="13"/>
                    <a:pt x="5" y="13"/>
                    <a:pt x="2" y="10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6" y="0"/>
                    <a:pt x="9" y="0"/>
                    <a:pt x="11" y="2"/>
                  </a:cubicBezTo>
                  <a:cubicBezTo>
                    <a:pt x="14" y="5"/>
                    <a:pt x="13" y="9"/>
                    <a:pt x="11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25" name="Freeform 17"/>
            <p:cNvSpPr/>
            <p:nvPr>
              <p:custDataLst>
                <p:tags r:id="rId24"/>
              </p:custDataLst>
            </p:nvPr>
          </p:nvSpPr>
          <p:spPr bwMode="auto">
            <a:xfrm>
              <a:off x="6180138" y="1898650"/>
              <a:ext cx="90488" cy="139700"/>
            </a:xfrm>
            <a:custGeom>
              <a:avLst/>
              <a:gdLst>
                <a:gd name="T0" fmla="*/ 25 w 30"/>
                <a:gd name="T1" fmla="*/ 27 h 46"/>
                <a:gd name="T2" fmla="*/ 30 w 30"/>
                <a:gd name="T3" fmla="*/ 16 h 46"/>
                <a:gd name="T4" fmla="*/ 15 w 30"/>
                <a:gd name="T5" fmla="*/ 0 h 46"/>
                <a:gd name="T6" fmla="*/ 0 w 30"/>
                <a:gd name="T7" fmla="*/ 16 h 46"/>
                <a:gd name="T8" fmla="*/ 5 w 30"/>
                <a:gd name="T9" fmla="*/ 27 h 46"/>
                <a:gd name="T10" fmla="*/ 3 w 30"/>
                <a:gd name="T11" fmla="*/ 34 h 46"/>
                <a:gd name="T12" fmla="*/ 15 w 30"/>
                <a:gd name="T13" fmla="*/ 46 h 46"/>
                <a:gd name="T14" fmla="*/ 27 w 30"/>
                <a:gd name="T15" fmla="*/ 34 h 46"/>
                <a:gd name="T16" fmla="*/ 25 w 30"/>
                <a:gd name="T17" fmla="*/ 2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6">
                  <a:moveTo>
                    <a:pt x="25" y="27"/>
                  </a:moveTo>
                  <a:cubicBezTo>
                    <a:pt x="28" y="24"/>
                    <a:pt x="30" y="20"/>
                    <a:pt x="30" y="16"/>
                  </a:cubicBezTo>
                  <a:cubicBezTo>
                    <a:pt x="30" y="7"/>
                    <a:pt x="23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4" y="29"/>
                    <a:pt x="3" y="31"/>
                    <a:pt x="3" y="34"/>
                  </a:cubicBezTo>
                  <a:cubicBezTo>
                    <a:pt x="3" y="41"/>
                    <a:pt x="8" y="46"/>
                    <a:pt x="15" y="46"/>
                  </a:cubicBezTo>
                  <a:cubicBezTo>
                    <a:pt x="22" y="46"/>
                    <a:pt x="27" y="41"/>
                    <a:pt x="27" y="34"/>
                  </a:cubicBezTo>
                  <a:cubicBezTo>
                    <a:pt x="27" y="31"/>
                    <a:pt x="26" y="29"/>
                    <a:pt x="25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26" name="Line 18"/>
            <p:cNvSpPr>
              <a:spLocks noChangeShapeType="1"/>
            </p:cNvSpPr>
            <p:nvPr>
              <p:custDataLst>
                <p:tags r:id="rId25"/>
              </p:custDataLst>
            </p:nvPr>
          </p:nvSpPr>
          <p:spPr bwMode="auto">
            <a:xfrm>
              <a:off x="6867526" y="2174875"/>
              <a:ext cx="1062038" cy="0"/>
            </a:xfrm>
            <a:prstGeom prst="line">
              <a:avLst/>
            </a:prstGeom>
            <a:grpFill/>
            <a:ln w="12700" cap="flat">
              <a:solidFill>
                <a:srgbClr val="7684D4"/>
              </a:solidFill>
              <a:prstDash val="solid"/>
              <a:miter lim="800000"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27" name="Oval 19"/>
            <p:cNvSpPr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7885113" y="2128838"/>
              <a:ext cx="88900" cy="9207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28" name="Line 20"/>
            <p:cNvSpPr>
              <a:spLocks noChangeShapeType="1"/>
            </p:cNvSpPr>
            <p:nvPr>
              <p:custDataLst>
                <p:tags r:id="rId27"/>
              </p:custDataLst>
            </p:nvPr>
          </p:nvSpPr>
          <p:spPr bwMode="auto">
            <a:xfrm flipH="1">
              <a:off x="4543426" y="2174875"/>
              <a:ext cx="1060450" cy="0"/>
            </a:xfrm>
            <a:prstGeom prst="line">
              <a:avLst/>
            </a:prstGeom>
            <a:grpFill/>
            <a:ln w="12700" cap="flat">
              <a:solidFill>
                <a:srgbClr val="7684D4"/>
              </a:solidFill>
              <a:prstDash val="solid"/>
              <a:miter lim="800000"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29" name="Oval 21"/>
            <p:cNvSpPr>
              <a:spLocks noChangeArrowheads="1"/>
            </p:cNvSpPr>
            <p:nvPr>
              <p:custDataLst>
                <p:tags r:id="rId28"/>
              </p:custDataLst>
            </p:nvPr>
          </p:nvSpPr>
          <p:spPr bwMode="auto">
            <a:xfrm>
              <a:off x="4500563" y="2128838"/>
              <a:ext cx="90488" cy="9207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30" name="Freeform 22"/>
            <p:cNvSpPr/>
            <p:nvPr>
              <p:custDataLst>
                <p:tags r:id="rId29"/>
              </p:custDataLst>
            </p:nvPr>
          </p:nvSpPr>
          <p:spPr bwMode="auto">
            <a:xfrm>
              <a:off x="5953126" y="2062163"/>
              <a:ext cx="247650" cy="234950"/>
            </a:xfrm>
            <a:custGeom>
              <a:avLst/>
              <a:gdLst>
                <a:gd name="T0" fmla="*/ 61 w 83"/>
                <a:gd name="T1" fmla="*/ 69 h 77"/>
                <a:gd name="T2" fmla="*/ 46 w 83"/>
                <a:gd name="T3" fmla="*/ 53 h 77"/>
                <a:gd name="T4" fmla="*/ 47 w 83"/>
                <a:gd name="T5" fmla="*/ 45 h 77"/>
                <a:gd name="T6" fmla="*/ 35 w 83"/>
                <a:gd name="T7" fmla="*/ 50 h 77"/>
                <a:gd name="T8" fmla="*/ 52 w 83"/>
                <a:gd name="T9" fmla="*/ 69 h 77"/>
                <a:gd name="T10" fmla="*/ 21 w 83"/>
                <a:gd name="T11" fmla="*/ 54 h 77"/>
                <a:gd name="T12" fmla="*/ 20 w 83"/>
                <a:gd name="T13" fmla="*/ 19 h 77"/>
                <a:gd name="T14" fmla="*/ 34 w 83"/>
                <a:gd name="T15" fmla="*/ 19 h 77"/>
                <a:gd name="T16" fmla="*/ 24 w 83"/>
                <a:gd name="T17" fmla="*/ 1 h 77"/>
                <a:gd name="T18" fmla="*/ 8 w 83"/>
                <a:gd name="T19" fmla="*/ 44 h 77"/>
                <a:gd name="T20" fmla="*/ 26 w 83"/>
                <a:gd name="T21" fmla="*/ 67 h 77"/>
                <a:gd name="T22" fmla="*/ 83 w 83"/>
                <a:gd name="T23" fmla="*/ 58 h 77"/>
                <a:gd name="T24" fmla="*/ 61 w 83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77">
                  <a:moveTo>
                    <a:pt x="61" y="69"/>
                  </a:moveTo>
                  <a:cubicBezTo>
                    <a:pt x="47" y="68"/>
                    <a:pt x="46" y="53"/>
                    <a:pt x="46" y="53"/>
                  </a:cubicBezTo>
                  <a:cubicBezTo>
                    <a:pt x="46" y="53"/>
                    <a:pt x="49" y="49"/>
                    <a:pt x="47" y="45"/>
                  </a:cubicBezTo>
                  <a:cubicBezTo>
                    <a:pt x="44" y="41"/>
                    <a:pt x="36" y="41"/>
                    <a:pt x="35" y="50"/>
                  </a:cubicBezTo>
                  <a:cubicBezTo>
                    <a:pt x="34" y="59"/>
                    <a:pt x="43" y="67"/>
                    <a:pt x="52" y="69"/>
                  </a:cubicBezTo>
                  <a:cubicBezTo>
                    <a:pt x="52" y="69"/>
                    <a:pt x="32" y="70"/>
                    <a:pt x="21" y="54"/>
                  </a:cubicBezTo>
                  <a:cubicBezTo>
                    <a:pt x="10" y="38"/>
                    <a:pt x="20" y="19"/>
                    <a:pt x="20" y="19"/>
                  </a:cubicBezTo>
                  <a:cubicBezTo>
                    <a:pt x="20" y="19"/>
                    <a:pt x="26" y="26"/>
                    <a:pt x="34" y="19"/>
                  </a:cubicBezTo>
                  <a:cubicBezTo>
                    <a:pt x="42" y="13"/>
                    <a:pt x="36" y="0"/>
                    <a:pt x="24" y="1"/>
                  </a:cubicBezTo>
                  <a:cubicBezTo>
                    <a:pt x="13" y="2"/>
                    <a:pt x="0" y="16"/>
                    <a:pt x="8" y="44"/>
                  </a:cubicBezTo>
                  <a:cubicBezTo>
                    <a:pt x="10" y="54"/>
                    <a:pt x="17" y="62"/>
                    <a:pt x="26" y="67"/>
                  </a:cubicBezTo>
                  <a:cubicBezTo>
                    <a:pt x="45" y="77"/>
                    <a:pt x="74" y="76"/>
                    <a:pt x="83" y="58"/>
                  </a:cubicBezTo>
                  <a:cubicBezTo>
                    <a:pt x="83" y="58"/>
                    <a:pt x="75" y="69"/>
                    <a:pt x="6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52500" lnSpcReduction="20000"/>
            </a:bodyPr>
            <a:lstStyle/>
            <a:p>
              <a:endParaRPr lang="zh-CN" altLang="en-US"/>
            </a:p>
          </p:txBody>
        </p:sp>
        <p:sp>
          <p:nvSpPr>
            <p:cNvPr id="31" name="Freeform 23"/>
            <p:cNvSpPr/>
            <p:nvPr>
              <p:custDataLst>
                <p:tags r:id="rId30"/>
              </p:custDataLst>
            </p:nvPr>
          </p:nvSpPr>
          <p:spPr bwMode="auto">
            <a:xfrm>
              <a:off x="5735638" y="2022475"/>
              <a:ext cx="304800" cy="280988"/>
            </a:xfrm>
            <a:custGeom>
              <a:avLst/>
              <a:gdLst>
                <a:gd name="T0" fmla="*/ 50 w 102"/>
                <a:gd name="T1" fmla="*/ 69 h 92"/>
                <a:gd name="T2" fmla="*/ 26 w 102"/>
                <a:gd name="T3" fmla="*/ 46 h 92"/>
                <a:gd name="T4" fmla="*/ 35 w 102"/>
                <a:gd name="T5" fmla="*/ 33 h 92"/>
                <a:gd name="T6" fmla="*/ 46 w 102"/>
                <a:gd name="T7" fmla="*/ 25 h 92"/>
                <a:gd name="T8" fmla="*/ 24 w 102"/>
                <a:gd name="T9" fmla="*/ 29 h 92"/>
                <a:gd name="T10" fmla="*/ 25 w 102"/>
                <a:gd name="T11" fmla="*/ 56 h 92"/>
                <a:gd name="T12" fmla="*/ 33 w 102"/>
                <a:gd name="T13" fmla="*/ 10 h 92"/>
                <a:gd name="T14" fmla="*/ 58 w 102"/>
                <a:gd name="T15" fmla="*/ 22 h 92"/>
                <a:gd name="T16" fmla="*/ 49 w 102"/>
                <a:gd name="T17" fmla="*/ 35 h 92"/>
                <a:gd name="T18" fmla="*/ 57 w 102"/>
                <a:gd name="T19" fmla="*/ 12 h 92"/>
                <a:gd name="T20" fmla="*/ 19 w 102"/>
                <a:gd name="T21" fmla="*/ 10 h 92"/>
                <a:gd name="T22" fmla="*/ 14 w 102"/>
                <a:gd name="T23" fmla="*/ 65 h 92"/>
                <a:gd name="T24" fmla="*/ 61 w 102"/>
                <a:gd name="T25" fmla="*/ 79 h 92"/>
                <a:gd name="T26" fmla="*/ 91 w 102"/>
                <a:gd name="T27" fmla="*/ 75 h 92"/>
                <a:gd name="T28" fmla="*/ 87 w 102"/>
                <a:gd name="T29" fmla="*/ 90 h 92"/>
                <a:gd name="T30" fmla="*/ 78 w 102"/>
                <a:gd name="T31" fmla="*/ 82 h 92"/>
                <a:gd name="T32" fmla="*/ 88 w 102"/>
                <a:gd name="T33" fmla="*/ 92 h 92"/>
                <a:gd name="T34" fmla="*/ 95 w 102"/>
                <a:gd name="T35" fmla="*/ 74 h 92"/>
                <a:gd name="T36" fmla="*/ 50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0" y="69"/>
                  </a:moveTo>
                  <a:cubicBezTo>
                    <a:pt x="34" y="70"/>
                    <a:pt x="26" y="58"/>
                    <a:pt x="26" y="46"/>
                  </a:cubicBezTo>
                  <a:cubicBezTo>
                    <a:pt x="26" y="35"/>
                    <a:pt x="35" y="33"/>
                    <a:pt x="35" y="33"/>
                  </a:cubicBezTo>
                  <a:cubicBezTo>
                    <a:pt x="41" y="36"/>
                    <a:pt x="47" y="32"/>
                    <a:pt x="46" y="25"/>
                  </a:cubicBezTo>
                  <a:cubicBezTo>
                    <a:pt x="44" y="18"/>
                    <a:pt x="30" y="18"/>
                    <a:pt x="24" y="29"/>
                  </a:cubicBezTo>
                  <a:cubicBezTo>
                    <a:pt x="18" y="40"/>
                    <a:pt x="25" y="56"/>
                    <a:pt x="25" y="56"/>
                  </a:cubicBezTo>
                  <a:cubicBezTo>
                    <a:pt x="12" y="36"/>
                    <a:pt x="19" y="16"/>
                    <a:pt x="33" y="10"/>
                  </a:cubicBezTo>
                  <a:cubicBezTo>
                    <a:pt x="45" y="5"/>
                    <a:pt x="58" y="10"/>
                    <a:pt x="58" y="22"/>
                  </a:cubicBezTo>
                  <a:cubicBezTo>
                    <a:pt x="59" y="34"/>
                    <a:pt x="49" y="35"/>
                    <a:pt x="49" y="35"/>
                  </a:cubicBezTo>
                  <a:cubicBezTo>
                    <a:pt x="58" y="37"/>
                    <a:pt x="65" y="21"/>
                    <a:pt x="57" y="12"/>
                  </a:cubicBezTo>
                  <a:cubicBezTo>
                    <a:pt x="49" y="2"/>
                    <a:pt x="33" y="0"/>
                    <a:pt x="19" y="10"/>
                  </a:cubicBezTo>
                  <a:cubicBezTo>
                    <a:pt x="7" y="19"/>
                    <a:pt x="0" y="46"/>
                    <a:pt x="14" y="65"/>
                  </a:cubicBezTo>
                  <a:cubicBezTo>
                    <a:pt x="28" y="84"/>
                    <a:pt x="54" y="80"/>
                    <a:pt x="61" y="79"/>
                  </a:cubicBezTo>
                  <a:cubicBezTo>
                    <a:pt x="67" y="78"/>
                    <a:pt x="83" y="69"/>
                    <a:pt x="91" y="75"/>
                  </a:cubicBezTo>
                  <a:cubicBezTo>
                    <a:pt x="98" y="81"/>
                    <a:pt x="93" y="89"/>
                    <a:pt x="87" y="90"/>
                  </a:cubicBezTo>
                  <a:cubicBezTo>
                    <a:pt x="80" y="90"/>
                    <a:pt x="78" y="82"/>
                    <a:pt x="78" y="82"/>
                  </a:cubicBezTo>
                  <a:cubicBezTo>
                    <a:pt x="77" y="87"/>
                    <a:pt x="81" y="91"/>
                    <a:pt x="88" y="92"/>
                  </a:cubicBezTo>
                  <a:cubicBezTo>
                    <a:pt x="95" y="92"/>
                    <a:pt x="102" y="83"/>
                    <a:pt x="95" y="74"/>
                  </a:cubicBezTo>
                  <a:cubicBezTo>
                    <a:pt x="88" y="65"/>
                    <a:pt x="67" y="68"/>
                    <a:pt x="50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65000" lnSpcReduction="20000"/>
            </a:bodyPr>
            <a:lstStyle/>
            <a:p>
              <a:endParaRPr lang="zh-CN" altLang="en-US"/>
            </a:p>
          </p:txBody>
        </p:sp>
        <p:sp>
          <p:nvSpPr>
            <p:cNvPr id="32" name="Freeform 24"/>
            <p:cNvSpPr/>
            <p:nvPr>
              <p:custDataLst>
                <p:tags r:id="rId31"/>
              </p:custDataLst>
            </p:nvPr>
          </p:nvSpPr>
          <p:spPr bwMode="auto">
            <a:xfrm>
              <a:off x="6253163" y="2062163"/>
              <a:ext cx="244475" cy="234950"/>
            </a:xfrm>
            <a:custGeom>
              <a:avLst/>
              <a:gdLst>
                <a:gd name="T0" fmla="*/ 21 w 82"/>
                <a:gd name="T1" fmla="*/ 69 h 77"/>
                <a:gd name="T2" fmla="*/ 37 w 82"/>
                <a:gd name="T3" fmla="*/ 53 h 77"/>
                <a:gd name="T4" fmla="*/ 36 w 82"/>
                <a:gd name="T5" fmla="*/ 45 h 77"/>
                <a:gd name="T6" fmla="*/ 47 w 82"/>
                <a:gd name="T7" fmla="*/ 50 h 77"/>
                <a:gd name="T8" fmla="*/ 30 w 82"/>
                <a:gd name="T9" fmla="*/ 69 h 77"/>
                <a:gd name="T10" fmla="*/ 61 w 82"/>
                <a:gd name="T11" fmla="*/ 54 h 77"/>
                <a:gd name="T12" fmla="*/ 63 w 82"/>
                <a:gd name="T13" fmla="*/ 19 h 77"/>
                <a:gd name="T14" fmla="*/ 48 w 82"/>
                <a:gd name="T15" fmla="*/ 19 h 77"/>
                <a:gd name="T16" fmla="*/ 58 w 82"/>
                <a:gd name="T17" fmla="*/ 1 h 77"/>
                <a:gd name="T18" fmla="*/ 75 w 82"/>
                <a:gd name="T19" fmla="*/ 44 h 77"/>
                <a:gd name="T20" fmla="*/ 56 w 82"/>
                <a:gd name="T21" fmla="*/ 67 h 77"/>
                <a:gd name="T22" fmla="*/ 0 w 82"/>
                <a:gd name="T23" fmla="*/ 58 h 77"/>
                <a:gd name="T24" fmla="*/ 21 w 82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77">
                  <a:moveTo>
                    <a:pt x="21" y="69"/>
                  </a:moveTo>
                  <a:cubicBezTo>
                    <a:pt x="35" y="68"/>
                    <a:pt x="37" y="53"/>
                    <a:pt x="37" y="53"/>
                  </a:cubicBezTo>
                  <a:cubicBezTo>
                    <a:pt x="37" y="53"/>
                    <a:pt x="33" y="49"/>
                    <a:pt x="36" y="45"/>
                  </a:cubicBezTo>
                  <a:cubicBezTo>
                    <a:pt x="38" y="41"/>
                    <a:pt x="46" y="41"/>
                    <a:pt x="47" y="50"/>
                  </a:cubicBezTo>
                  <a:cubicBezTo>
                    <a:pt x="48" y="59"/>
                    <a:pt x="39" y="67"/>
                    <a:pt x="30" y="69"/>
                  </a:cubicBezTo>
                  <a:cubicBezTo>
                    <a:pt x="30" y="69"/>
                    <a:pt x="51" y="70"/>
                    <a:pt x="61" y="54"/>
                  </a:cubicBezTo>
                  <a:cubicBezTo>
                    <a:pt x="72" y="38"/>
                    <a:pt x="63" y="19"/>
                    <a:pt x="63" y="19"/>
                  </a:cubicBezTo>
                  <a:cubicBezTo>
                    <a:pt x="63" y="19"/>
                    <a:pt x="56" y="26"/>
                    <a:pt x="48" y="19"/>
                  </a:cubicBezTo>
                  <a:cubicBezTo>
                    <a:pt x="40" y="13"/>
                    <a:pt x="46" y="0"/>
                    <a:pt x="58" y="1"/>
                  </a:cubicBezTo>
                  <a:cubicBezTo>
                    <a:pt x="70" y="2"/>
                    <a:pt x="82" y="16"/>
                    <a:pt x="75" y="44"/>
                  </a:cubicBezTo>
                  <a:cubicBezTo>
                    <a:pt x="72" y="54"/>
                    <a:pt x="65" y="62"/>
                    <a:pt x="56" y="67"/>
                  </a:cubicBezTo>
                  <a:cubicBezTo>
                    <a:pt x="37" y="77"/>
                    <a:pt x="8" y="76"/>
                    <a:pt x="0" y="58"/>
                  </a:cubicBezTo>
                  <a:cubicBezTo>
                    <a:pt x="0" y="58"/>
                    <a:pt x="7" y="69"/>
                    <a:pt x="2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52500" lnSpcReduction="20000"/>
            </a:bodyPr>
            <a:lstStyle/>
            <a:p>
              <a:endParaRPr lang="zh-CN" altLang="en-US"/>
            </a:p>
          </p:txBody>
        </p:sp>
        <p:sp>
          <p:nvSpPr>
            <p:cNvPr id="33" name="Freeform 25"/>
            <p:cNvSpPr/>
            <p:nvPr>
              <p:custDataLst>
                <p:tags r:id="rId32"/>
              </p:custDataLst>
            </p:nvPr>
          </p:nvSpPr>
          <p:spPr bwMode="auto">
            <a:xfrm>
              <a:off x="6410326" y="2022475"/>
              <a:ext cx="304800" cy="280988"/>
            </a:xfrm>
            <a:custGeom>
              <a:avLst/>
              <a:gdLst>
                <a:gd name="T0" fmla="*/ 52 w 102"/>
                <a:gd name="T1" fmla="*/ 69 h 92"/>
                <a:gd name="T2" fmla="*/ 76 w 102"/>
                <a:gd name="T3" fmla="*/ 46 h 92"/>
                <a:gd name="T4" fmla="*/ 67 w 102"/>
                <a:gd name="T5" fmla="*/ 33 h 92"/>
                <a:gd name="T6" fmla="*/ 57 w 102"/>
                <a:gd name="T7" fmla="*/ 25 h 92"/>
                <a:gd name="T8" fmla="*/ 78 w 102"/>
                <a:gd name="T9" fmla="*/ 29 h 92"/>
                <a:gd name="T10" fmla="*/ 78 w 102"/>
                <a:gd name="T11" fmla="*/ 56 h 92"/>
                <a:gd name="T12" fmla="*/ 69 w 102"/>
                <a:gd name="T13" fmla="*/ 10 h 92"/>
                <a:gd name="T14" fmla="*/ 44 w 102"/>
                <a:gd name="T15" fmla="*/ 22 h 92"/>
                <a:gd name="T16" fmla="*/ 54 w 102"/>
                <a:gd name="T17" fmla="*/ 35 h 92"/>
                <a:gd name="T18" fmla="*/ 45 w 102"/>
                <a:gd name="T19" fmla="*/ 12 h 92"/>
                <a:gd name="T20" fmla="*/ 83 w 102"/>
                <a:gd name="T21" fmla="*/ 10 h 92"/>
                <a:gd name="T22" fmla="*/ 88 w 102"/>
                <a:gd name="T23" fmla="*/ 65 h 92"/>
                <a:gd name="T24" fmla="*/ 42 w 102"/>
                <a:gd name="T25" fmla="*/ 79 h 92"/>
                <a:gd name="T26" fmla="*/ 12 w 102"/>
                <a:gd name="T27" fmla="*/ 75 h 92"/>
                <a:gd name="T28" fmla="*/ 15 w 102"/>
                <a:gd name="T29" fmla="*/ 90 h 92"/>
                <a:gd name="T30" fmla="*/ 25 w 102"/>
                <a:gd name="T31" fmla="*/ 82 h 92"/>
                <a:gd name="T32" fmla="*/ 14 w 102"/>
                <a:gd name="T33" fmla="*/ 92 h 92"/>
                <a:gd name="T34" fmla="*/ 7 w 102"/>
                <a:gd name="T35" fmla="*/ 74 h 92"/>
                <a:gd name="T36" fmla="*/ 52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2" y="69"/>
                  </a:moveTo>
                  <a:cubicBezTo>
                    <a:pt x="69" y="70"/>
                    <a:pt x="77" y="58"/>
                    <a:pt x="76" y="46"/>
                  </a:cubicBezTo>
                  <a:cubicBezTo>
                    <a:pt x="76" y="35"/>
                    <a:pt x="67" y="33"/>
                    <a:pt x="67" y="33"/>
                  </a:cubicBezTo>
                  <a:cubicBezTo>
                    <a:pt x="62" y="36"/>
                    <a:pt x="55" y="32"/>
                    <a:pt x="57" y="25"/>
                  </a:cubicBezTo>
                  <a:cubicBezTo>
                    <a:pt x="58" y="18"/>
                    <a:pt x="72" y="18"/>
                    <a:pt x="78" y="29"/>
                  </a:cubicBezTo>
                  <a:cubicBezTo>
                    <a:pt x="84" y="40"/>
                    <a:pt x="78" y="56"/>
                    <a:pt x="78" y="56"/>
                  </a:cubicBezTo>
                  <a:cubicBezTo>
                    <a:pt x="91" y="36"/>
                    <a:pt x="84" y="16"/>
                    <a:pt x="69" y="10"/>
                  </a:cubicBezTo>
                  <a:cubicBezTo>
                    <a:pt x="57" y="5"/>
                    <a:pt x="44" y="10"/>
                    <a:pt x="44" y="22"/>
                  </a:cubicBezTo>
                  <a:cubicBezTo>
                    <a:pt x="44" y="34"/>
                    <a:pt x="54" y="35"/>
                    <a:pt x="54" y="35"/>
                  </a:cubicBezTo>
                  <a:cubicBezTo>
                    <a:pt x="44" y="37"/>
                    <a:pt x="37" y="21"/>
                    <a:pt x="45" y="12"/>
                  </a:cubicBezTo>
                  <a:cubicBezTo>
                    <a:pt x="53" y="2"/>
                    <a:pt x="70" y="0"/>
                    <a:pt x="83" y="10"/>
                  </a:cubicBezTo>
                  <a:cubicBezTo>
                    <a:pt x="96" y="19"/>
                    <a:pt x="102" y="46"/>
                    <a:pt x="88" y="65"/>
                  </a:cubicBezTo>
                  <a:cubicBezTo>
                    <a:pt x="74" y="84"/>
                    <a:pt x="48" y="80"/>
                    <a:pt x="42" y="79"/>
                  </a:cubicBezTo>
                  <a:cubicBezTo>
                    <a:pt x="35" y="78"/>
                    <a:pt x="19" y="69"/>
                    <a:pt x="12" y="75"/>
                  </a:cubicBezTo>
                  <a:cubicBezTo>
                    <a:pt x="4" y="81"/>
                    <a:pt x="9" y="89"/>
                    <a:pt x="15" y="90"/>
                  </a:cubicBezTo>
                  <a:cubicBezTo>
                    <a:pt x="22" y="90"/>
                    <a:pt x="25" y="82"/>
                    <a:pt x="25" y="82"/>
                  </a:cubicBezTo>
                  <a:cubicBezTo>
                    <a:pt x="25" y="87"/>
                    <a:pt x="22" y="91"/>
                    <a:pt x="14" y="92"/>
                  </a:cubicBezTo>
                  <a:cubicBezTo>
                    <a:pt x="8" y="92"/>
                    <a:pt x="0" y="83"/>
                    <a:pt x="7" y="74"/>
                  </a:cubicBezTo>
                  <a:cubicBezTo>
                    <a:pt x="15" y="65"/>
                    <a:pt x="35" y="68"/>
                    <a:pt x="52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65000" lnSpcReduction="20000"/>
            </a:bodyPr>
            <a:lstStyle/>
            <a:p>
              <a:endParaRPr lang="zh-CN" altLang="en-US"/>
            </a:p>
          </p:txBody>
        </p:sp>
        <p:sp>
          <p:nvSpPr>
            <p:cNvPr id="34" name="Freeform 26"/>
            <p:cNvSpPr/>
            <p:nvPr>
              <p:custDataLst>
                <p:tags r:id="rId33"/>
              </p:custDataLst>
            </p:nvPr>
          </p:nvSpPr>
          <p:spPr bwMode="auto">
            <a:xfrm>
              <a:off x="5576888" y="2058988"/>
              <a:ext cx="166688" cy="152400"/>
            </a:xfrm>
            <a:custGeom>
              <a:avLst/>
              <a:gdLst>
                <a:gd name="T0" fmla="*/ 45 w 56"/>
                <a:gd name="T1" fmla="*/ 14 h 50"/>
                <a:gd name="T2" fmla="*/ 27 w 56"/>
                <a:gd name="T3" fmla="*/ 23 h 50"/>
                <a:gd name="T4" fmla="*/ 21 w 56"/>
                <a:gd name="T5" fmla="*/ 41 h 50"/>
                <a:gd name="T6" fmla="*/ 7 w 56"/>
                <a:gd name="T7" fmla="*/ 36 h 50"/>
                <a:gd name="T8" fmla="*/ 0 w 56"/>
                <a:gd name="T9" fmla="*/ 36 h 50"/>
                <a:gd name="T10" fmla="*/ 0 w 56"/>
                <a:gd name="T11" fmla="*/ 37 h 50"/>
                <a:gd name="T12" fmla="*/ 25 w 56"/>
                <a:gd name="T13" fmla="*/ 49 h 50"/>
                <a:gd name="T14" fmla="*/ 45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45" y="14"/>
                  </a:moveTo>
                  <a:cubicBezTo>
                    <a:pt x="34" y="0"/>
                    <a:pt x="21" y="17"/>
                    <a:pt x="27" y="23"/>
                  </a:cubicBezTo>
                  <a:cubicBezTo>
                    <a:pt x="34" y="29"/>
                    <a:pt x="30" y="40"/>
                    <a:pt x="21" y="41"/>
                  </a:cubicBezTo>
                  <a:cubicBezTo>
                    <a:pt x="16" y="42"/>
                    <a:pt x="11" y="40"/>
                    <a:pt x="7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5" y="45"/>
                    <a:pt x="14" y="50"/>
                    <a:pt x="25" y="49"/>
                  </a:cubicBezTo>
                  <a:cubicBezTo>
                    <a:pt x="43" y="47"/>
                    <a:pt x="56" y="29"/>
                    <a:pt x="45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35" name="Freeform 27"/>
            <p:cNvSpPr/>
            <p:nvPr>
              <p:custDataLst>
                <p:tags r:id="rId34"/>
              </p:custDataLst>
            </p:nvPr>
          </p:nvSpPr>
          <p:spPr bwMode="auto">
            <a:xfrm>
              <a:off x="6711951" y="2058988"/>
              <a:ext cx="168275" cy="152400"/>
            </a:xfrm>
            <a:custGeom>
              <a:avLst/>
              <a:gdLst>
                <a:gd name="T0" fmla="*/ 11 w 56"/>
                <a:gd name="T1" fmla="*/ 14 h 50"/>
                <a:gd name="T2" fmla="*/ 28 w 56"/>
                <a:gd name="T3" fmla="*/ 23 h 50"/>
                <a:gd name="T4" fmla="*/ 35 w 56"/>
                <a:gd name="T5" fmla="*/ 41 h 50"/>
                <a:gd name="T6" fmla="*/ 49 w 56"/>
                <a:gd name="T7" fmla="*/ 36 h 50"/>
                <a:gd name="T8" fmla="*/ 56 w 56"/>
                <a:gd name="T9" fmla="*/ 36 h 50"/>
                <a:gd name="T10" fmla="*/ 56 w 56"/>
                <a:gd name="T11" fmla="*/ 37 h 50"/>
                <a:gd name="T12" fmla="*/ 31 w 56"/>
                <a:gd name="T13" fmla="*/ 49 h 50"/>
                <a:gd name="T14" fmla="*/ 11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11" y="14"/>
                  </a:moveTo>
                  <a:cubicBezTo>
                    <a:pt x="22" y="0"/>
                    <a:pt x="35" y="17"/>
                    <a:pt x="28" y="23"/>
                  </a:cubicBezTo>
                  <a:cubicBezTo>
                    <a:pt x="22" y="29"/>
                    <a:pt x="26" y="40"/>
                    <a:pt x="35" y="41"/>
                  </a:cubicBezTo>
                  <a:cubicBezTo>
                    <a:pt x="40" y="42"/>
                    <a:pt x="44" y="40"/>
                    <a:pt x="49" y="36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1" y="45"/>
                    <a:pt x="42" y="50"/>
                    <a:pt x="31" y="49"/>
                  </a:cubicBezTo>
                  <a:cubicBezTo>
                    <a:pt x="13" y="47"/>
                    <a:pt x="0" y="29"/>
                    <a:pt x="11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/>
          <p:nvPr>
            <p:custDataLst>
              <p:tags r:id="rId35"/>
            </p:custDataLst>
          </p:nvPr>
        </p:nvGrpSpPr>
        <p:grpSpPr>
          <a:xfrm flipV="1">
            <a:off x="1975078" y="4109973"/>
            <a:ext cx="3473450" cy="425451"/>
            <a:chOff x="4500563" y="1898650"/>
            <a:chExt cx="3473450" cy="425451"/>
          </a:xfrm>
          <a:solidFill>
            <a:schemeClr val="accent1"/>
          </a:solidFill>
        </p:grpSpPr>
        <p:sp>
          <p:nvSpPr>
            <p:cNvPr id="37" name="Oval 5"/>
            <p:cNvSpPr>
              <a:spLocks noChangeArrowheads="1"/>
            </p:cNvSpPr>
            <p:nvPr>
              <p:custDataLst>
                <p:tags r:id="rId36"/>
              </p:custDataLst>
            </p:nvPr>
          </p:nvSpPr>
          <p:spPr bwMode="auto">
            <a:xfrm>
              <a:off x="6192838" y="2190750"/>
              <a:ext cx="65088" cy="6667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38" name="Oval 6"/>
            <p:cNvSpPr>
              <a:spLocks noChangeArrowheads="1"/>
            </p:cNvSpPr>
            <p:nvPr>
              <p:custDataLst>
                <p:tags r:id="rId37"/>
              </p:custDataLst>
            </p:nvPr>
          </p:nvSpPr>
          <p:spPr bwMode="auto">
            <a:xfrm>
              <a:off x="6200776" y="2278063"/>
              <a:ext cx="49213" cy="460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39" name="Oval 7"/>
            <p:cNvSpPr>
              <a:spLocks noChangeArrowheads="1"/>
            </p:cNvSpPr>
            <p:nvPr>
              <p:custDataLst>
                <p:tags r:id="rId38"/>
              </p:custDataLst>
            </p:nvPr>
          </p:nvSpPr>
          <p:spPr bwMode="auto">
            <a:xfrm>
              <a:off x="6200776" y="2120900"/>
              <a:ext cx="49213" cy="4762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40" name="Oval 8"/>
            <p:cNvSpPr>
              <a:spLocks noChangeArrowheads="1"/>
            </p:cNvSpPr>
            <p:nvPr>
              <p:custDataLst>
                <p:tags r:id="rId39"/>
              </p:custDataLst>
            </p:nvPr>
          </p:nvSpPr>
          <p:spPr bwMode="auto">
            <a:xfrm>
              <a:off x="6203951" y="2062163"/>
              <a:ext cx="42863" cy="4286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41" name="Freeform 9"/>
            <p:cNvSpPr/>
            <p:nvPr>
              <p:custDataLst>
                <p:tags r:id="rId40"/>
              </p:custDataLst>
            </p:nvPr>
          </p:nvSpPr>
          <p:spPr bwMode="auto">
            <a:xfrm>
              <a:off x="5945188" y="2001838"/>
              <a:ext cx="23813" cy="20638"/>
            </a:xfrm>
            <a:custGeom>
              <a:avLst/>
              <a:gdLst>
                <a:gd name="T0" fmla="*/ 2 w 8"/>
                <a:gd name="T1" fmla="*/ 6 h 7"/>
                <a:gd name="T2" fmla="*/ 7 w 8"/>
                <a:gd name="T3" fmla="*/ 6 h 7"/>
                <a:gd name="T4" fmla="*/ 6 w 8"/>
                <a:gd name="T5" fmla="*/ 1 h 7"/>
                <a:gd name="T6" fmla="*/ 2 w 8"/>
                <a:gd name="T7" fmla="*/ 1 h 7"/>
                <a:gd name="T8" fmla="*/ 2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7"/>
                    <a:pt x="5" y="7"/>
                    <a:pt x="7" y="6"/>
                  </a:cubicBezTo>
                  <a:cubicBezTo>
                    <a:pt x="8" y="4"/>
                    <a:pt x="8" y="2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1" y="5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42" name="Freeform 10"/>
            <p:cNvSpPr/>
            <p:nvPr>
              <p:custDataLst>
                <p:tags r:id="rId41"/>
              </p:custDataLst>
            </p:nvPr>
          </p:nvSpPr>
          <p:spPr bwMode="auto">
            <a:xfrm>
              <a:off x="5983288" y="1968500"/>
              <a:ext cx="30163" cy="30163"/>
            </a:xfrm>
            <a:custGeom>
              <a:avLst/>
              <a:gdLst>
                <a:gd name="T0" fmla="*/ 2 w 10"/>
                <a:gd name="T1" fmla="*/ 8 h 10"/>
                <a:gd name="T2" fmla="*/ 8 w 10"/>
                <a:gd name="T3" fmla="*/ 8 h 10"/>
                <a:gd name="T4" fmla="*/ 8 w 10"/>
                <a:gd name="T5" fmla="*/ 1 h 10"/>
                <a:gd name="T6" fmla="*/ 2 w 10"/>
                <a:gd name="T7" fmla="*/ 2 h 10"/>
                <a:gd name="T8" fmla="*/ 2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8"/>
                  </a:move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0" y="3"/>
                    <a:pt x="0" y="6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43" name="Freeform 11"/>
            <p:cNvSpPr/>
            <p:nvPr>
              <p:custDataLst>
                <p:tags r:id="rId42"/>
              </p:custDataLst>
            </p:nvPr>
          </p:nvSpPr>
          <p:spPr bwMode="auto">
            <a:xfrm>
              <a:off x="6030913" y="1938338"/>
              <a:ext cx="42863" cy="39688"/>
            </a:xfrm>
            <a:custGeom>
              <a:avLst/>
              <a:gdLst>
                <a:gd name="T0" fmla="*/ 3 w 14"/>
                <a:gd name="T1" fmla="*/ 11 h 13"/>
                <a:gd name="T2" fmla="*/ 11 w 14"/>
                <a:gd name="T3" fmla="*/ 10 h 13"/>
                <a:gd name="T4" fmla="*/ 11 w 14"/>
                <a:gd name="T5" fmla="*/ 2 h 13"/>
                <a:gd name="T6" fmla="*/ 3 w 14"/>
                <a:gd name="T7" fmla="*/ 2 h 13"/>
                <a:gd name="T8" fmla="*/ 3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3" y="11"/>
                  </a:moveTo>
                  <a:cubicBezTo>
                    <a:pt x="6" y="13"/>
                    <a:pt x="9" y="13"/>
                    <a:pt x="11" y="10"/>
                  </a:cubicBezTo>
                  <a:cubicBezTo>
                    <a:pt x="14" y="8"/>
                    <a:pt x="13" y="4"/>
                    <a:pt x="11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0" y="5"/>
                    <a:pt x="1" y="9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44" name="Freeform 12"/>
            <p:cNvSpPr/>
            <p:nvPr>
              <p:custDataLst>
                <p:tags r:id="rId43"/>
              </p:custDataLst>
            </p:nvPr>
          </p:nvSpPr>
          <p:spPr bwMode="auto">
            <a:xfrm>
              <a:off x="6264276" y="1901825"/>
              <a:ext cx="107950" cy="173038"/>
            </a:xfrm>
            <a:custGeom>
              <a:avLst/>
              <a:gdLst>
                <a:gd name="T0" fmla="*/ 0 w 36"/>
                <a:gd name="T1" fmla="*/ 57 h 57"/>
                <a:gd name="T2" fmla="*/ 13 w 36"/>
                <a:gd name="T3" fmla="*/ 24 h 57"/>
                <a:gd name="T4" fmla="*/ 32 w 36"/>
                <a:gd name="T5" fmla="*/ 14 h 57"/>
                <a:gd name="T6" fmla="*/ 0 w 36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57">
                  <a:moveTo>
                    <a:pt x="0" y="57"/>
                  </a:moveTo>
                  <a:cubicBezTo>
                    <a:pt x="0" y="57"/>
                    <a:pt x="12" y="37"/>
                    <a:pt x="13" y="24"/>
                  </a:cubicBezTo>
                  <a:cubicBezTo>
                    <a:pt x="14" y="11"/>
                    <a:pt x="27" y="0"/>
                    <a:pt x="32" y="14"/>
                  </a:cubicBezTo>
                  <a:cubicBezTo>
                    <a:pt x="36" y="26"/>
                    <a:pt x="5" y="52"/>
                    <a:pt x="0" y="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32500" lnSpcReduction="20000"/>
            </a:bodyPr>
            <a:lstStyle/>
            <a:p>
              <a:endParaRPr lang="zh-CN" altLang="en-US"/>
            </a:p>
          </p:txBody>
        </p:sp>
        <p:sp>
          <p:nvSpPr>
            <p:cNvPr id="45" name="Freeform 13"/>
            <p:cNvSpPr/>
            <p:nvPr>
              <p:custDataLst>
                <p:tags r:id="rId44"/>
              </p:custDataLst>
            </p:nvPr>
          </p:nvSpPr>
          <p:spPr bwMode="auto">
            <a:xfrm>
              <a:off x="6088063" y="1901825"/>
              <a:ext cx="104775" cy="173038"/>
            </a:xfrm>
            <a:custGeom>
              <a:avLst/>
              <a:gdLst>
                <a:gd name="T0" fmla="*/ 35 w 35"/>
                <a:gd name="T1" fmla="*/ 57 h 57"/>
                <a:gd name="T2" fmla="*/ 22 w 35"/>
                <a:gd name="T3" fmla="*/ 24 h 57"/>
                <a:gd name="T4" fmla="*/ 4 w 35"/>
                <a:gd name="T5" fmla="*/ 14 h 57"/>
                <a:gd name="T6" fmla="*/ 35 w 35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57">
                  <a:moveTo>
                    <a:pt x="35" y="57"/>
                  </a:moveTo>
                  <a:cubicBezTo>
                    <a:pt x="35" y="57"/>
                    <a:pt x="24" y="37"/>
                    <a:pt x="22" y="24"/>
                  </a:cubicBezTo>
                  <a:cubicBezTo>
                    <a:pt x="21" y="11"/>
                    <a:pt x="8" y="0"/>
                    <a:pt x="4" y="14"/>
                  </a:cubicBezTo>
                  <a:cubicBezTo>
                    <a:pt x="0" y="26"/>
                    <a:pt x="31" y="52"/>
                    <a:pt x="35" y="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32500" lnSpcReduction="20000"/>
            </a:bodyPr>
            <a:lstStyle/>
            <a:p>
              <a:endParaRPr lang="zh-CN" altLang="en-US"/>
            </a:p>
          </p:txBody>
        </p:sp>
        <p:sp>
          <p:nvSpPr>
            <p:cNvPr id="46" name="Freeform 14"/>
            <p:cNvSpPr/>
            <p:nvPr>
              <p:custDataLst>
                <p:tags r:id="rId45"/>
              </p:custDataLst>
            </p:nvPr>
          </p:nvSpPr>
          <p:spPr bwMode="auto">
            <a:xfrm>
              <a:off x="6494463" y="2001838"/>
              <a:ext cx="23813" cy="20638"/>
            </a:xfrm>
            <a:custGeom>
              <a:avLst/>
              <a:gdLst>
                <a:gd name="T0" fmla="*/ 6 w 8"/>
                <a:gd name="T1" fmla="*/ 6 h 7"/>
                <a:gd name="T2" fmla="*/ 1 w 8"/>
                <a:gd name="T3" fmla="*/ 6 h 7"/>
                <a:gd name="T4" fmla="*/ 2 w 8"/>
                <a:gd name="T5" fmla="*/ 1 h 7"/>
                <a:gd name="T6" fmla="*/ 6 w 8"/>
                <a:gd name="T7" fmla="*/ 1 h 7"/>
                <a:gd name="T8" fmla="*/ 6 w 8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6" y="6"/>
                  </a:moveTo>
                  <a:cubicBezTo>
                    <a:pt x="5" y="7"/>
                    <a:pt x="3" y="7"/>
                    <a:pt x="1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5" y="0"/>
                    <a:pt x="6" y="1"/>
                  </a:cubicBezTo>
                  <a:cubicBezTo>
                    <a:pt x="8" y="3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47" name="Freeform 15"/>
            <p:cNvSpPr/>
            <p:nvPr>
              <p:custDataLst>
                <p:tags r:id="rId46"/>
              </p:custDataLst>
            </p:nvPr>
          </p:nvSpPr>
          <p:spPr bwMode="auto">
            <a:xfrm>
              <a:off x="6450013" y="1968500"/>
              <a:ext cx="30163" cy="30163"/>
            </a:xfrm>
            <a:custGeom>
              <a:avLst/>
              <a:gdLst>
                <a:gd name="T0" fmla="*/ 8 w 10"/>
                <a:gd name="T1" fmla="*/ 8 h 10"/>
                <a:gd name="T2" fmla="*/ 1 w 10"/>
                <a:gd name="T3" fmla="*/ 8 h 10"/>
                <a:gd name="T4" fmla="*/ 2 w 10"/>
                <a:gd name="T5" fmla="*/ 1 h 10"/>
                <a:gd name="T6" fmla="*/ 8 w 10"/>
                <a:gd name="T7" fmla="*/ 2 h 10"/>
                <a:gd name="T8" fmla="*/ 8 w 10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8" y="8"/>
                  </a:moveTo>
                  <a:cubicBezTo>
                    <a:pt x="6" y="10"/>
                    <a:pt x="3" y="10"/>
                    <a:pt x="1" y="8"/>
                  </a:cubicBezTo>
                  <a:cubicBezTo>
                    <a:pt x="0" y="6"/>
                    <a:pt x="0" y="3"/>
                    <a:pt x="2" y="1"/>
                  </a:cubicBezTo>
                  <a:cubicBezTo>
                    <a:pt x="4" y="0"/>
                    <a:pt x="6" y="0"/>
                    <a:pt x="8" y="2"/>
                  </a:cubicBezTo>
                  <a:cubicBezTo>
                    <a:pt x="10" y="3"/>
                    <a:pt x="10" y="6"/>
                    <a:pt x="8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48" name="Freeform 16"/>
            <p:cNvSpPr/>
            <p:nvPr>
              <p:custDataLst>
                <p:tags r:id="rId47"/>
              </p:custDataLst>
            </p:nvPr>
          </p:nvSpPr>
          <p:spPr bwMode="auto">
            <a:xfrm>
              <a:off x="6389688" y="1938338"/>
              <a:ext cx="41275" cy="39688"/>
            </a:xfrm>
            <a:custGeom>
              <a:avLst/>
              <a:gdLst>
                <a:gd name="T0" fmla="*/ 11 w 14"/>
                <a:gd name="T1" fmla="*/ 11 h 13"/>
                <a:gd name="T2" fmla="*/ 2 w 14"/>
                <a:gd name="T3" fmla="*/ 10 h 13"/>
                <a:gd name="T4" fmla="*/ 3 w 14"/>
                <a:gd name="T5" fmla="*/ 2 h 13"/>
                <a:gd name="T6" fmla="*/ 11 w 14"/>
                <a:gd name="T7" fmla="*/ 2 h 13"/>
                <a:gd name="T8" fmla="*/ 11 w 14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11" y="11"/>
                  </a:moveTo>
                  <a:cubicBezTo>
                    <a:pt x="8" y="13"/>
                    <a:pt x="5" y="13"/>
                    <a:pt x="2" y="10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6" y="0"/>
                    <a:pt x="9" y="0"/>
                    <a:pt x="11" y="2"/>
                  </a:cubicBezTo>
                  <a:cubicBezTo>
                    <a:pt x="14" y="5"/>
                    <a:pt x="13" y="9"/>
                    <a:pt x="11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49" name="Freeform 17"/>
            <p:cNvSpPr/>
            <p:nvPr>
              <p:custDataLst>
                <p:tags r:id="rId48"/>
              </p:custDataLst>
            </p:nvPr>
          </p:nvSpPr>
          <p:spPr bwMode="auto">
            <a:xfrm>
              <a:off x="6180138" y="1898650"/>
              <a:ext cx="90488" cy="139700"/>
            </a:xfrm>
            <a:custGeom>
              <a:avLst/>
              <a:gdLst>
                <a:gd name="T0" fmla="*/ 25 w 30"/>
                <a:gd name="T1" fmla="*/ 27 h 46"/>
                <a:gd name="T2" fmla="*/ 30 w 30"/>
                <a:gd name="T3" fmla="*/ 16 h 46"/>
                <a:gd name="T4" fmla="*/ 15 w 30"/>
                <a:gd name="T5" fmla="*/ 0 h 46"/>
                <a:gd name="T6" fmla="*/ 0 w 30"/>
                <a:gd name="T7" fmla="*/ 16 h 46"/>
                <a:gd name="T8" fmla="*/ 5 w 30"/>
                <a:gd name="T9" fmla="*/ 27 h 46"/>
                <a:gd name="T10" fmla="*/ 3 w 30"/>
                <a:gd name="T11" fmla="*/ 34 h 46"/>
                <a:gd name="T12" fmla="*/ 15 w 30"/>
                <a:gd name="T13" fmla="*/ 46 h 46"/>
                <a:gd name="T14" fmla="*/ 27 w 30"/>
                <a:gd name="T15" fmla="*/ 34 h 46"/>
                <a:gd name="T16" fmla="*/ 25 w 30"/>
                <a:gd name="T17" fmla="*/ 2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6">
                  <a:moveTo>
                    <a:pt x="25" y="27"/>
                  </a:moveTo>
                  <a:cubicBezTo>
                    <a:pt x="28" y="24"/>
                    <a:pt x="30" y="20"/>
                    <a:pt x="30" y="16"/>
                  </a:cubicBezTo>
                  <a:cubicBezTo>
                    <a:pt x="30" y="7"/>
                    <a:pt x="23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0"/>
                    <a:pt x="2" y="24"/>
                    <a:pt x="5" y="27"/>
                  </a:cubicBezTo>
                  <a:cubicBezTo>
                    <a:pt x="4" y="29"/>
                    <a:pt x="3" y="31"/>
                    <a:pt x="3" y="34"/>
                  </a:cubicBezTo>
                  <a:cubicBezTo>
                    <a:pt x="3" y="41"/>
                    <a:pt x="8" y="46"/>
                    <a:pt x="15" y="46"/>
                  </a:cubicBezTo>
                  <a:cubicBezTo>
                    <a:pt x="22" y="46"/>
                    <a:pt x="27" y="41"/>
                    <a:pt x="27" y="34"/>
                  </a:cubicBezTo>
                  <a:cubicBezTo>
                    <a:pt x="27" y="31"/>
                    <a:pt x="26" y="29"/>
                    <a:pt x="25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50" name="Line 18"/>
            <p:cNvSpPr>
              <a:spLocks noChangeShapeType="1"/>
            </p:cNvSpPr>
            <p:nvPr>
              <p:custDataLst>
                <p:tags r:id="rId49"/>
              </p:custDataLst>
            </p:nvPr>
          </p:nvSpPr>
          <p:spPr bwMode="auto">
            <a:xfrm>
              <a:off x="6867526" y="2174875"/>
              <a:ext cx="1062038" cy="0"/>
            </a:xfrm>
            <a:prstGeom prst="line">
              <a:avLst/>
            </a:prstGeom>
            <a:grpFill/>
            <a:ln w="12700" cap="flat">
              <a:solidFill>
                <a:srgbClr val="7684D4"/>
              </a:solidFill>
              <a:prstDash val="solid"/>
              <a:miter lim="800000"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51" name="Oval 19"/>
            <p:cNvSpPr>
              <a:spLocks noChangeArrowheads="1"/>
            </p:cNvSpPr>
            <p:nvPr>
              <p:custDataLst>
                <p:tags r:id="rId50"/>
              </p:custDataLst>
            </p:nvPr>
          </p:nvSpPr>
          <p:spPr bwMode="auto">
            <a:xfrm>
              <a:off x="7885113" y="2128838"/>
              <a:ext cx="88900" cy="9207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52" name="Line 20"/>
            <p:cNvSpPr>
              <a:spLocks noChangeShapeType="1"/>
            </p:cNvSpPr>
            <p:nvPr>
              <p:custDataLst>
                <p:tags r:id="rId51"/>
              </p:custDataLst>
            </p:nvPr>
          </p:nvSpPr>
          <p:spPr bwMode="auto">
            <a:xfrm flipH="1">
              <a:off x="4543426" y="2174875"/>
              <a:ext cx="1060450" cy="0"/>
            </a:xfrm>
            <a:prstGeom prst="line">
              <a:avLst/>
            </a:prstGeom>
            <a:grpFill/>
            <a:ln w="12700" cap="flat">
              <a:solidFill>
                <a:srgbClr val="7684D4"/>
              </a:solidFill>
              <a:prstDash val="solid"/>
              <a:miter lim="800000"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53" name="Oval 21"/>
            <p:cNvSpPr>
              <a:spLocks noChangeArrowheads="1"/>
            </p:cNvSpPr>
            <p:nvPr>
              <p:custDataLst>
                <p:tags r:id="rId52"/>
              </p:custDataLst>
            </p:nvPr>
          </p:nvSpPr>
          <p:spPr bwMode="auto">
            <a:xfrm>
              <a:off x="4500563" y="2128838"/>
              <a:ext cx="90488" cy="9207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54" name="Freeform 22"/>
            <p:cNvSpPr/>
            <p:nvPr>
              <p:custDataLst>
                <p:tags r:id="rId53"/>
              </p:custDataLst>
            </p:nvPr>
          </p:nvSpPr>
          <p:spPr bwMode="auto">
            <a:xfrm>
              <a:off x="5953126" y="2062163"/>
              <a:ext cx="247650" cy="234950"/>
            </a:xfrm>
            <a:custGeom>
              <a:avLst/>
              <a:gdLst>
                <a:gd name="T0" fmla="*/ 61 w 83"/>
                <a:gd name="T1" fmla="*/ 69 h 77"/>
                <a:gd name="T2" fmla="*/ 46 w 83"/>
                <a:gd name="T3" fmla="*/ 53 h 77"/>
                <a:gd name="T4" fmla="*/ 47 w 83"/>
                <a:gd name="T5" fmla="*/ 45 h 77"/>
                <a:gd name="T6" fmla="*/ 35 w 83"/>
                <a:gd name="T7" fmla="*/ 50 h 77"/>
                <a:gd name="T8" fmla="*/ 52 w 83"/>
                <a:gd name="T9" fmla="*/ 69 h 77"/>
                <a:gd name="T10" fmla="*/ 21 w 83"/>
                <a:gd name="T11" fmla="*/ 54 h 77"/>
                <a:gd name="T12" fmla="*/ 20 w 83"/>
                <a:gd name="T13" fmla="*/ 19 h 77"/>
                <a:gd name="T14" fmla="*/ 34 w 83"/>
                <a:gd name="T15" fmla="*/ 19 h 77"/>
                <a:gd name="T16" fmla="*/ 24 w 83"/>
                <a:gd name="T17" fmla="*/ 1 h 77"/>
                <a:gd name="T18" fmla="*/ 8 w 83"/>
                <a:gd name="T19" fmla="*/ 44 h 77"/>
                <a:gd name="T20" fmla="*/ 26 w 83"/>
                <a:gd name="T21" fmla="*/ 67 h 77"/>
                <a:gd name="T22" fmla="*/ 83 w 83"/>
                <a:gd name="T23" fmla="*/ 58 h 77"/>
                <a:gd name="T24" fmla="*/ 61 w 83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77">
                  <a:moveTo>
                    <a:pt x="61" y="69"/>
                  </a:moveTo>
                  <a:cubicBezTo>
                    <a:pt x="47" y="68"/>
                    <a:pt x="46" y="53"/>
                    <a:pt x="46" y="53"/>
                  </a:cubicBezTo>
                  <a:cubicBezTo>
                    <a:pt x="46" y="53"/>
                    <a:pt x="49" y="49"/>
                    <a:pt x="47" y="45"/>
                  </a:cubicBezTo>
                  <a:cubicBezTo>
                    <a:pt x="44" y="41"/>
                    <a:pt x="36" y="41"/>
                    <a:pt x="35" y="50"/>
                  </a:cubicBezTo>
                  <a:cubicBezTo>
                    <a:pt x="34" y="59"/>
                    <a:pt x="43" y="67"/>
                    <a:pt x="52" y="69"/>
                  </a:cubicBezTo>
                  <a:cubicBezTo>
                    <a:pt x="52" y="69"/>
                    <a:pt x="32" y="70"/>
                    <a:pt x="21" y="54"/>
                  </a:cubicBezTo>
                  <a:cubicBezTo>
                    <a:pt x="10" y="38"/>
                    <a:pt x="20" y="19"/>
                    <a:pt x="20" y="19"/>
                  </a:cubicBezTo>
                  <a:cubicBezTo>
                    <a:pt x="20" y="19"/>
                    <a:pt x="26" y="26"/>
                    <a:pt x="34" y="19"/>
                  </a:cubicBezTo>
                  <a:cubicBezTo>
                    <a:pt x="42" y="13"/>
                    <a:pt x="36" y="0"/>
                    <a:pt x="24" y="1"/>
                  </a:cubicBezTo>
                  <a:cubicBezTo>
                    <a:pt x="13" y="2"/>
                    <a:pt x="0" y="16"/>
                    <a:pt x="8" y="44"/>
                  </a:cubicBezTo>
                  <a:cubicBezTo>
                    <a:pt x="10" y="54"/>
                    <a:pt x="17" y="62"/>
                    <a:pt x="26" y="67"/>
                  </a:cubicBezTo>
                  <a:cubicBezTo>
                    <a:pt x="45" y="77"/>
                    <a:pt x="74" y="76"/>
                    <a:pt x="83" y="58"/>
                  </a:cubicBezTo>
                  <a:cubicBezTo>
                    <a:pt x="83" y="58"/>
                    <a:pt x="75" y="69"/>
                    <a:pt x="6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52500" lnSpcReduction="20000"/>
            </a:bodyPr>
            <a:lstStyle/>
            <a:p>
              <a:endParaRPr lang="zh-CN" altLang="en-US"/>
            </a:p>
          </p:txBody>
        </p:sp>
        <p:sp>
          <p:nvSpPr>
            <p:cNvPr id="55" name="Freeform 23"/>
            <p:cNvSpPr/>
            <p:nvPr>
              <p:custDataLst>
                <p:tags r:id="rId54"/>
              </p:custDataLst>
            </p:nvPr>
          </p:nvSpPr>
          <p:spPr bwMode="auto">
            <a:xfrm>
              <a:off x="5735638" y="2022475"/>
              <a:ext cx="304800" cy="280988"/>
            </a:xfrm>
            <a:custGeom>
              <a:avLst/>
              <a:gdLst>
                <a:gd name="T0" fmla="*/ 50 w 102"/>
                <a:gd name="T1" fmla="*/ 69 h 92"/>
                <a:gd name="T2" fmla="*/ 26 w 102"/>
                <a:gd name="T3" fmla="*/ 46 h 92"/>
                <a:gd name="T4" fmla="*/ 35 w 102"/>
                <a:gd name="T5" fmla="*/ 33 h 92"/>
                <a:gd name="T6" fmla="*/ 46 w 102"/>
                <a:gd name="T7" fmla="*/ 25 h 92"/>
                <a:gd name="T8" fmla="*/ 24 w 102"/>
                <a:gd name="T9" fmla="*/ 29 h 92"/>
                <a:gd name="T10" fmla="*/ 25 w 102"/>
                <a:gd name="T11" fmla="*/ 56 h 92"/>
                <a:gd name="T12" fmla="*/ 33 w 102"/>
                <a:gd name="T13" fmla="*/ 10 h 92"/>
                <a:gd name="T14" fmla="*/ 58 w 102"/>
                <a:gd name="T15" fmla="*/ 22 h 92"/>
                <a:gd name="T16" fmla="*/ 49 w 102"/>
                <a:gd name="T17" fmla="*/ 35 h 92"/>
                <a:gd name="T18" fmla="*/ 57 w 102"/>
                <a:gd name="T19" fmla="*/ 12 h 92"/>
                <a:gd name="T20" fmla="*/ 19 w 102"/>
                <a:gd name="T21" fmla="*/ 10 h 92"/>
                <a:gd name="T22" fmla="*/ 14 w 102"/>
                <a:gd name="T23" fmla="*/ 65 h 92"/>
                <a:gd name="T24" fmla="*/ 61 w 102"/>
                <a:gd name="T25" fmla="*/ 79 h 92"/>
                <a:gd name="T26" fmla="*/ 91 w 102"/>
                <a:gd name="T27" fmla="*/ 75 h 92"/>
                <a:gd name="T28" fmla="*/ 87 w 102"/>
                <a:gd name="T29" fmla="*/ 90 h 92"/>
                <a:gd name="T30" fmla="*/ 78 w 102"/>
                <a:gd name="T31" fmla="*/ 82 h 92"/>
                <a:gd name="T32" fmla="*/ 88 w 102"/>
                <a:gd name="T33" fmla="*/ 92 h 92"/>
                <a:gd name="T34" fmla="*/ 95 w 102"/>
                <a:gd name="T35" fmla="*/ 74 h 92"/>
                <a:gd name="T36" fmla="*/ 50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0" y="69"/>
                  </a:moveTo>
                  <a:cubicBezTo>
                    <a:pt x="34" y="70"/>
                    <a:pt x="26" y="58"/>
                    <a:pt x="26" y="46"/>
                  </a:cubicBezTo>
                  <a:cubicBezTo>
                    <a:pt x="26" y="35"/>
                    <a:pt x="35" y="33"/>
                    <a:pt x="35" y="33"/>
                  </a:cubicBezTo>
                  <a:cubicBezTo>
                    <a:pt x="41" y="36"/>
                    <a:pt x="47" y="32"/>
                    <a:pt x="46" y="25"/>
                  </a:cubicBezTo>
                  <a:cubicBezTo>
                    <a:pt x="44" y="18"/>
                    <a:pt x="30" y="18"/>
                    <a:pt x="24" y="29"/>
                  </a:cubicBezTo>
                  <a:cubicBezTo>
                    <a:pt x="18" y="40"/>
                    <a:pt x="25" y="56"/>
                    <a:pt x="25" y="56"/>
                  </a:cubicBezTo>
                  <a:cubicBezTo>
                    <a:pt x="12" y="36"/>
                    <a:pt x="19" y="16"/>
                    <a:pt x="33" y="10"/>
                  </a:cubicBezTo>
                  <a:cubicBezTo>
                    <a:pt x="45" y="5"/>
                    <a:pt x="58" y="10"/>
                    <a:pt x="58" y="22"/>
                  </a:cubicBezTo>
                  <a:cubicBezTo>
                    <a:pt x="59" y="34"/>
                    <a:pt x="49" y="35"/>
                    <a:pt x="49" y="35"/>
                  </a:cubicBezTo>
                  <a:cubicBezTo>
                    <a:pt x="58" y="37"/>
                    <a:pt x="65" y="21"/>
                    <a:pt x="57" y="12"/>
                  </a:cubicBezTo>
                  <a:cubicBezTo>
                    <a:pt x="49" y="2"/>
                    <a:pt x="33" y="0"/>
                    <a:pt x="19" y="10"/>
                  </a:cubicBezTo>
                  <a:cubicBezTo>
                    <a:pt x="7" y="19"/>
                    <a:pt x="0" y="46"/>
                    <a:pt x="14" y="65"/>
                  </a:cubicBezTo>
                  <a:cubicBezTo>
                    <a:pt x="28" y="84"/>
                    <a:pt x="54" y="80"/>
                    <a:pt x="61" y="79"/>
                  </a:cubicBezTo>
                  <a:cubicBezTo>
                    <a:pt x="67" y="78"/>
                    <a:pt x="83" y="69"/>
                    <a:pt x="91" y="75"/>
                  </a:cubicBezTo>
                  <a:cubicBezTo>
                    <a:pt x="98" y="81"/>
                    <a:pt x="93" y="89"/>
                    <a:pt x="87" y="90"/>
                  </a:cubicBezTo>
                  <a:cubicBezTo>
                    <a:pt x="80" y="90"/>
                    <a:pt x="78" y="82"/>
                    <a:pt x="78" y="82"/>
                  </a:cubicBezTo>
                  <a:cubicBezTo>
                    <a:pt x="77" y="87"/>
                    <a:pt x="81" y="91"/>
                    <a:pt x="88" y="92"/>
                  </a:cubicBezTo>
                  <a:cubicBezTo>
                    <a:pt x="95" y="92"/>
                    <a:pt x="102" y="83"/>
                    <a:pt x="95" y="74"/>
                  </a:cubicBezTo>
                  <a:cubicBezTo>
                    <a:pt x="88" y="65"/>
                    <a:pt x="67" y="68"/>
                    <a:pt x="50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65000" lnSpcReduction="20000"/>
            </a:bodyPr>
            <a:lstStyle/>
            <a:p>
              <a:endParaRPr lang="zh-CN" altLang="en-US"/>
            </a:p>
          </p:txBody>
        </p:sp>
        <p:sp>
          <p:nvSpPr>
            <p:cNvPr id="56" name="Freeform 24"/>
            <p:cNvSpPr/>
            <p:nvPr>
              <p:custDataLst>
                <p:tags r:id="rId55"/>
              </p:custDataLst>
            </p:nvPr>
          </p:nvSpPr>
          <p:spPr bwMode="auto">
            <a:xfrm>
              <a:off x="6253163" y="2062163"/>
              <a:ext cx="244475" cy="234950"/>
            </a:xfrm>
            <a:custGeom>
              <a:avLst/>
              <a:gdLst>
                <a:gd name="T0" fmla="*/ 21 w 82"/>
                <a:gd name="T1" fmla="*/ 69 h 77"/>
                <a:gd name="T2" fmla="*/ 37 w 82"/>
                <a:gd name="T3" fmla="*/ 53 h 77"/>
                <a:gd name="T4" fmla="*/ 36 w 82"/>
                <a:gd name="T5" fmla="*/ 45 h 77"/>
                <a:gd name="T6" fmla="*/ 47 w 82"/>
                <a:gd name="T7" fmla="*/ 50 h 77"/>
                <a:gd name="T8" fmla="*/ 30 w 82"/>
                <a:gd name="T9" fmla="*/ 69 h 77"/>
                <a:gd name="T10" fmla="*/ 61 w 82"/>
                <a:gd name="T11" fmla="*/ 54 h 77"/>
                <a:gd name="T12" fmla="*/ 63 w 82"/>
                <a:gd name="T13" fmla="*/ 19 h 77"/>
                <a:gd name="T14" fmla="*/ 48 w 82"/>
                <a:gd name="T15" fmla="*/ 19 h 77"/>
                <a:gd name="T16" fmla="*/ 58 w 82"/>
                <a:gd name="T17" fmla="*/ 1 h 77"/>
                <a:gd name="T18" fmla="*/ 75 w 82"/>
                <a:gd name="T19" fmla="*/ 44 h 77"/>
                <a:gd name="T20" fmla="*/ 56 w 82"/>
                <a:gd name="T21" fmla="*/ 67 h 77"/>
                <a:gd name="T22" fmla="*/ 0 w 82"/>
                <a:gd name="T23" fmla="*/ 58 h 77"/>
                <a:gd name="T24" fmla="*/ 21 w 82"/>
                <a:gd name="T2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77">
                  <a:moveTo>
                    <a:pt x="21" y="69"/>
                  </a:moveTo>
                  <a:cubicBezTo>
                    <a:pt x="35" y="68"/>
                    <a:pt x="37" y="53"/>
                    <a:pt x="37" y="53"/>
                  </a:cubicBezTo>
                  <a:cubicBezTo>
                    <a:pt x="37" y="53"/>
                    <a:pt x="33" y="49"/>
                    <a:pt x="36" y="45"/>
                  </a:cubicBezTo>
                  <a:cubicBezTo>
                    <a:pt x="38" y="41"/>
                    <a:pt x="46" y="41"/>
                    <a:pt x="47" y="50"/>
                  </a:cubicBezTo>
                  <a:cubicBezTo>
                    <a:pt x="48" y="59"/>
                    <a:pt x="39" y="67"/>
                    <a:pt x="30" y="69"/>
                  </a:cubicBezTo>
                  <a:cubicBezTo>
                    <a:pt x="30" y="69"/>
                    <a:pt x="51" y="70"/>
                    <a:pt x="61" y="54"/>
                  </a:cubicBezTo>
                  <a:cubicBezTo>
                    <a:pt x="72" y="38"/>
                    <a:pt x="63" y="19"/>
                    <a:pt x="63" y="19"/>
                  </a:cubicBezTo>
                  <a:cubicBezTo>
                    <a:pt x="63" y="19"/>
                    <a:pt x="56" y="26"/>
                    <a:pt x="48" y="19"/>
                  </a:cubicBezTo>
                  <a:cubicBezTo>
                    <a:pt x="40" y="13"/>
                    <a:pt x="46" y="0"/>
                    <a:pt x="58" y="1"/>
                  </a:cubicBezTo>
                  <a:cubicBezTo>
                    <a:pt x="70" y="2"/>
                    <a:pt x="82" y="16"/>
                    <a:pt x="75" y="44"/>
                  </a:cubicBezTo>
                  <a:cubicBezTo>
                    <a:pt x="72" y="54"/>
                    <a:pt x="65" y="62"/>
                    <a:pt x="56" y="67"/>
                  </a:cubicBezTo>
                  <a:cubicBezTo>
                    <a:pt x="37" y="77"/>
                    <a:pt x="8" y="76"/>
                    <a:pt x="0" y="58"/>
                  </a:cubicBezTo>
                  <a:cubicBezTo>
                    <a:pt x="0" y="58"/>
                    <a:pt x="7" y="69"/>
                    <a:pt x="2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52500" lnSpcReduction="20000"/>
            </a:bodyPr>
            <a:lstStyle/>
            <a:p>
              <a:endParaRPr lang="zh-CN" altLang="en-US"/>
            </a:p>
          </p:txBody>
        </p:sp>
        <p:sp>
          <p:nvSpPr>
            <p:cNvPr id="57" name="Freeform 25"/>
            <p:cNvSpPr/>
            <p:nvPr>
              <p:custDataLst>
                <p:tags r:id="rId56"/>
              </p:custDataLst>
            </p:nvPr>
          </p:nvSpPr>
          <p:spPr bwMode="auto">
            <a:xfrm>
              <a:off x="6410326" y="2022475"/>
              <a:ext cx="304800" cy="280988"/>
            </a:xfrm>
            <a:custGeom>
              <a:avLst/>
              <a:gdLst>
                <a:gd name="T0" fmla="*/ 52 w 102"/>
                <a:gd name="T1" fmla="*/ 69 h 92"/>
                <a:gd name="T2" fmla="*/ 76 w 102"/>
                <a:gd name="T3" fmla="*/ 46 h 92"/>
                <a:gd name="T4" fmla="*/ 67 w 102"/>
                <a:gd name="T5" fmla="*/ 33 h 92"/>
                <a:gd name="T6" fmla="*/ 57 w 102"/>
                <a:gd name="T7" fmla="*/ 25 h 92"/>
                <a:gd name="T8" fmla="*/ 78 w 102"/>
                <a:gd name="T9" fmla="*/ 29 h 92"/>
                <a:gd name="T10" fmla="*/ 78 w 102"/>
                <a:gd name="T11" fmla="*/ 56 h 92"/>
                <a:gd name="T12" fmla="*/ 69 w 102"/>
                <a:gd name="T13" fmla="*/ 10 h 92"/>
                <a:gd name="T14" fmla="*/ 44 w 102"/>
                <a:gd name="T15" fmla="*/ 22 h 92"/>
                <a:gd name="T16" fmla="*/ 54 w 102"/>
                <a:gd name="T17" fmla="*/ 35 h 92"/>
                <a:gd name="T18" fmla="*/ 45 w 102"/>
                <a:gd name="T19" fmla="*/ 12 h 92"/>
                <a:gd name="T20" fmla="*/ 83 w 102"/>
                <a:gd name="T21" fmla="*/ 10 h 92"/>
                <a:gd name="T22" fmla="*/ 88 w 102"/>
                <a:gd name="T23" fmla="*/ 65 h 92"/>
                <a:gd name="T24" fmla="*/ 42 w 102"/>
                <a:gd name="T25" fmla="*/ 79 h 92"/>
                <a:gd name="T26" fmla="*/ 12 w 102"/>
                <a:gd name="T27" fmla="*/ 75 h 92"/>
                <a:gd name="T28" fmla="*/ 15 w 102"/>
                <a:gd name="T29" fmla="*/ 90 h 92"/>
                <a:gd name="T30" fmla="*/ 25 w 102"/>
                <a:gd name="T31" fmla="*/ 82 h 92"/>
                <a:gd name="T32" fmla="*/ 14 w 102"/>
                <a:gd name="T33" fmla="*/ 92 h 92"/>
                <a:gd name="T34" fmla="*/ 7 w 102"/>
                <a:gd name="T35" fmla="*/ 74 h 92"/>
                <a:gd name="T36" fmla="*/ 52 w 102"/>
                <a:gd name="T3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" h="92">
                  <a:moveTo>
                    <a:pt x="52" y="69"/>
                  </a:moveTo>
                  <a:cubicBezTo>
                    <a:pt x="69" y="70"/>
                    <a:pt x="77" y="58"/>
                    <a:pt x="76" y="46"/>
                  </a:cubicBezTo>
                  <a:cubicBezTo>
                    <a:pt x="76" y="35"/>
                    <a:pt x="67" y="33"/>
                    <a:pt x="67" y="33"/>
                  </a:cubicBezTo>
                  <a:cubicBezTo>
                    <a:pt x="62" y="36"/>
                    <a:pt x="55" y="32"/>
                    <a:pt x="57" y="25"/>
                  </a:cubicBezTo>
                  <a:cubicBezTo>
                    <a:pt x="58" y="18"/>
                    <a:pt x="72" y="18"/>
                    <a:pt x="78" y="29"/>
                  </a:cubicBezTo>
                  <a:cubicBezTo>
                    <a:pt x="84" y="40"/>
                    <a:pt x="78" y="56"/>
                    <a:pt x="78" y="56"/>
                  </a:cubicBezTo>
                  <a:cubicBezTo>
                    <a:pt x="91" y="36"/>
                    <a:pt x="84" y="16"/>
                    <a:pt x="69" y="10"/>
                  </a:cubicBezTo>
                  <a:cubicBezTo>
                    <a:pt x="57" y="5"/>
                    <a:pt x="44" y="10"/>
                    <a:pt x="44" y="22"/>
                  </a:cubicBezTo>
                  <a:cubicBezTo>
                    <a:pt x="44" y="34"/>
                    <a:pt x="54" y="35"/>
                    <a:pt x="54" y="35"/>
                  </a:cubicBezTo>
                  <a:cubicBezTo>
                    <a:pt x="44" y="37"/>
                    <a:pt x="37" y="21"/>
                    <a:pt x="45" y="12"/>
                  </a:cubicBezTo>
                  <a:cubicBezTo>
                    <a:pt x="53" y="2"/>
                    <a:pt x="70" y="0"/>
                    <a:pt x="83" y="10"/>
                  </a:cubicBezTo>
                  <a:cubicBezTo>
                    <a:pt x="96" y="19"/>
                    <a:pt x="102" y="46"/>
                    <a:pt x="88" y="65"/>
                  </a:cubicBezTo>
                  <a:cubicBezTo>
                    <a:pt x="74" y="84"/>
                    <a:pt x="48" y="80"/>
                    <a:pt x="42" y="79"/>
                  </a:cubicBezTo>
                  <a:cubicBezTo>
                    <a:pt x="35" y="78"/>
                    <a:pt x="19" y="69"/>
                    <a:pt x="12" y="75"/>
                  </a:cubicBezTo>
                  <a:cubicBezTo>
                    <a:pt x="4" y="81"/>
                    <a:pt x="9" y="89"/>
                    <a:pt x="15" y="90"/>
                  </a:cubicBezTo>
                  <a:cubicBezTo>
                    <a:pt x="22" y="90"/>
                    <a:pt x="25" y="82"/>
                    <a:pt x="25" y="82"/>
                  </a:cubicBezTo>
                  <a:cubicBezTo>
                    <a:pt x="25" y="87"/>
                    <a:pt x="22" y="91"/>
                    <a:pt x="14" y="92"/>
                  </a:cubicBezTo>
                  <a:cubicBezTo>
                    <a:pt x="8" y="92"/>
                    <a:pt x="0" y="83"/>
                    <a:pt x="7" y="74"/>
                  </a:cubicBezTo>
                  <a:cubicBezTo>
                    <a:pt x="15" y="65"/>
                    <a:pt x="35" y="68"/>
                    <a:pt x="52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65000" lnSpcReduction="20000"/>
            </a:bodyPr>
            <a:lstStyle/>
            <a:p>
              <a:endParaRPr lang="zh-CN" altLang="en-US"/>
            </a:p>
          </p:txBody>
        </p:sp>
        <p:sp>
          <p:nvSpPr>
            <p:cNvPr id="58" name="Freeform 26"/>
            <p:cNvSpPr/>
            <p:nvPr>
              <p:custDataLst>
                <p:tags r:id="rId57"/>
              </p:custDataLst>
            </p:nvPr>
          </p:nvSpPr>
          <p:spPr bwMode="auto">
            <a:xfrm>
              <a:off x="5576888" y="2058988"/>
              <a:ext cx="166688" cy="152400"/>
            </a:xfrm>
            <a:custGeom>
              <a:avLst/>
              <a:gdLst>
                <a:gd name="T0" fmla="*/ 45 w 56"/>
                <a:gd name="T1" fmla="*/ 14 h 50"/>
                <a:gd name="T2" fmla="*/ 27 w 56"/>
                <a:gd name="T3" fmla="*/ 23 h 50"/>
                <a:gd name="T4" fmla="*/ 21 w 56"/>
                <a:gd name="T5" fmla="*/ 41 h 50"/>
                <a:gd name="T6" fmla="*/ 7 w 56"/>
                <a:gd name="T7" fmla="*/ 36 h 50"/>
                <a:gd name="T8" fmla="*/ 0 w 56"/>
                <a:gd name="T9" fmla="*/ 36 h 50"/>
                <a:gd name="T10" fmla="*/ 0 w 56"/>
                <a:gd name="T11" fmla="*/ 37 h 50"/>
                <a:gd name="T12" fmla="*/ 25 w 56"/>
                <a:gd name="T13" fmla="*/ 49 h 50"/>
                <a:gd name="T14" fmla="*/ 45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45" y="14"/>
                  </a:moveTo>
                  <a:cubicBezTo>
                    <a:pt x="34" y="0"/>
                    <a:pt x="21" y="17"/>
                    <a:pt x="27" y="23"/>
                  </a:cubicBezTo>
                  <a:cubicBezTo>
                    <a:pt x="34" y="29"/>
                    <a:pt x="30" y="40"/>
                    <a:pt x="21" y="41"/>
                  </a:cubicBezTo>
                  <a:cubicBezTo>
                    <a:pt x="16" y="42"/>
                    <a:pt x="11" y="40"/>
                    <a:pt x="7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5" y="45"/>
                    <a:pt x="14" y="50"/>
                    <a:pt x="25" y="49"/>
                  </a:cubicBezTo>
                  <a:cubicBezTo>
                    <a:pt x="43" y="47"/>
                    <a:pt x="56" y="29"/>
                    <a:pt x="45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  <p:sp>
          <p:nvSpPr>
            <p:cNvPr id="59" name="Freeform 27"/>
            <p:cNvSpPr/>
            <p:nvPr>
              <p:custDataLst>
                <p:tags r:id="rId58"/>
              </p:custDataLst>
            </p:nvPr>
          </p:nvSpPr>
          <p:spPr bwMode="auto">
            <a:xfrm>
              <a:off x="6711951" y="2058988"/>
              <a:ext cx="168275" cy="152400"/>
            </a:xfrm>
            <a:custGeom>
              <a:avLst/>
              <a:gdLst>
                <a:gd name="T0" fmla="*/ 11 w 56"/>
                <a:gd name="T1" fmla="*/ 14 h 50"/>
                <a:gd name="T2" fmla="*/ 28 w 56"/>
                <a:gd name="T3" fmla="*/ 23 h 50"/>
                <a:gd name="T4" fmla="*/ 35 w 56"/>
                <a:gd name="T5" fmla="*/ 41 h 50"/>
                <a:gd name="T6" fmla="*/ 49 w 56"/>
                <a:gd name="T7" fmla="*/ 36 h 50"/>
                <a:gd name="T8" fmla="*/ 56 w 56"/>
                <a:gd name="T9" fmla="*/ 36 h 50"/>
                <a:gd name="T10" fmla="*/ 56 w 56"/>
                <a:gd name="T11" fmla="*/ 37 h 50"/>
                <a:gd name="T12" fmla="*/ 31 w 56"/>
                <a:gd name="T13" fmla="*/ 49 h 50"/>
                <a:gd name="T14" fmla="*/ 11 w 56"/>
                <a:gd name="T15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11" y="14"/>
                  </a:moveTo>
                  <a:cubicBezTo>
                    <a:pt x="22" y="0"/>
                    <a:pt x="35" y="17"/>
                    <a:pt x="28" y="23"/>
                  </a:cubicBezTo>
                  <a:cubicBezTo>
                    <a:pt x="22" y="29"/>
                    <a:pt x="26" y="40"/>
                    <a:pt x="35" y="41"/>
                  </a:cubicBezTo>
                  <a:cubicBezTo>
                    <a:pt x="40" y="42"/>
                    <a:pt x="44" y="40"/>
                    <a:pt x="49" y="36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1" y="45"/>
                    <a:pt x="42" y="50"/>
                    <a:pt x="31" y="49"/>
                  </a:cubicBezTo>
                  <a:cubicBezTo>
                    <a:pt x="13" y="47"/>
                    <a:pt x="0" y="29"/>
                    <a:pt x="11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0000" tIns="46800" rIns="90000" bIns="46800" numCol="1" anchor="ctr" anchorCtr="0" compatLnSpc="1">
              <a:normAutofit fontScale="25000" lnSpcReduction="20000"/>
            </a:bodyPr>
            <a:lstStyle/>
            <a:p>
              <a:endParaRPr lang="zh-CN" altLang="en-US"/>
            </a:p>
          </p:txBody>
        </p:sp>
      </p:grpSp>
    </p:spTree>
    <p:custDataLst>
      <p:tags r:id="rId59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75285" y="341630"/>
            <a:ext cx="36753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sym typeface="+mn-ea"/>
              </a:rPr>
              <a:t>基因功能探究</a:t>
            </a:r>
            <a:endParaRPr lang="zh-CN" altLang="en-US" sz="4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5615" y="1320165"/>
            <a:ext cx="20548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以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HKR1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为例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14345" y="6303645"/>
            <a:ext cx="6525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From     http://gepia.cancer-pku.cn/detail.php?gene=HKR1</a:t>
            </a:r>
            <a:endParaRPr lang="en-US" altLang="zh-CN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3405" y="1291590"/>
            <a:ext cx="6115050" cy="49415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4060825" y="6151880"/>
            <a:ext cx="50025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From  </a:t>
            </a:r>
            <a:r>
              <a:rPr lang="zh-CN" altLang="en-US">
                <a:solidFill>
                  <a:schemeClr val="bg1"/>
                </a:solidFill>
              </a:rPr>
              <a:t>http://gepia.cancer-pku.cn/index.html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75285" y="341630"/>
            <a:ext cx="36753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sym typeface="+mn-ea"/>
              </a:rPr>
              <a:t>基因功能探究</a:t>
            </a:r>
            <a:endParaRPr lang="zh-CN" altLang="en-US" sz="4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5615" y="1320165"/>
            <a:ext cx="20548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以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HKR1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为例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4460" y="2106930"/>
            <a:ext cx="9403080" cy="37185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2021-05-16 (9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75180" y="2073275"/>
            <a:ext cx="8625840" cy="36042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75285" y="341630"/>
            <a:ext cx="36753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sym typeface="+mn-ea"/>
              </a:rPr>
              <a:t>基因功能探究</a:t>
            </a:r>
            <a:endParaRPr lang="zh-CN" altLang="en-US" sz="4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5615" y="1320165"/>
            <a:ext cx="20548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以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HKR1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为例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15870" y="5971540"/>
            <a:ext cx="8166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From     https://www.proteinatlas.org/ENSG00000181666-HKR1/tissue</a:t>
            </a:r>
            <a:endParaRPr lang="en-US" altLang="zh-CN">
              <a:solidFill>
                <a:schemeClr val="bg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75285" y="341630"/>
            <a:ext cx="36753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sym typeface="+mn-ea"/>
              </a:rPr>
              <a:t>基因功能探究</a:t>
            </a:r>
            <a:endParaRPr lang="zh-CN" altLang="en-US" sz="4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5615" y="1320165"/>
            <a:ext cx="20548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以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HKR1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为例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6765" y="1967230"/>
            <a:ext cx="8625840" cy="36195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15870" y="5971540"/>
            <a:ext cx="8166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From     https://www.proteinatlas.org/ENSG00000181666-HKR1/tissue</a:t>
            </a:r>
            <a:endParaRPr lang="en-US" altLang="zh-CN">
              <a:solidFill>
                <a:schemeClr val="bg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475615" y="1320165"/>
            <a:ext cx="20548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以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HKR1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为例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75285" y="341630"/>
            <a:ext cx="36753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sym typeface="+mn-ea"/>
              </a:rPr>
              <a:t>基因功能探究</a:t>
            </a:r>
            <a:endParaRPr lang="zh-CN" altLang="en-US" sz="4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7390" y="1780540"/>
            <a:ext cx="5579745" cy="457454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428875" y="6433820"/>
            <a:ext cx="93656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From     https://www.proteinatlas.org/ENSG00000181666-HKR1/cell</a:t>
            </a:r>
            <a:endParaRPr lang="en-US" altLang="zh-CN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24706" t="363" r="24939"/>
          <a:stretch>
            <a:fillRect/>
          </a:stretch>
        </p:blipFill>
        <p:spPr>
          <a:xfrm>
            <a:off x="6767830" y="1780540"/>
            <a:ext cx="4725670" cy="45859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414895" y="3060700"/>
            <a:ext cx="66421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900">
                <a:solidFill>
                  <a:schemeClr val="bg1"/>
                </a:solidFill>
              </a:rPr>
              <a:t>DAPI</a:t>
            </a:r>
            <a:endParaRPr lang="en-US" altLang="zh-CN" sz="9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75285" y="341630"/>
            <a:ext cx="36753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sym typeface="+mn-ea"/>
              </a:rPr>
              <a:t>基因功能探究</a:t>
            </a:r>
            <a:endParaRPr lang="zh-CN" altLang="en-US" sz="4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5615" y="1320165"/>
            <a:ext cx="20548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以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HKR1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为例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5" name="图片 4" descr="2021-05-16 (13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6155" y="1878330"/>
            <a:ext cx="10219690" cy="1019810"/>
          </a:xfrm>
          <a:prstGeom prst="rect">
            <a:avLst/>
          </a:prstGeom>
        </p:spPr>
      </p:pic>
      <p:pic>
        <p:nvPicPr>
          <p:cNvPr id="7" name="图片 6" descr="2021-05-16 (14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155" y="2837180"/>
            <a:ext cx="10219690" cy="1026160"/>
          </a:xfrm>
          <a:prstGeom prst="rect">
            <a:avLst/>
          </a:prstGeom>
        </p:spPr>
      </p:pic>
      <p:pic>
        <p:nvPicPr>
          <p:cNvPr id="8" name="图片 7" descr="2021-05-16 (15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155" y="3798570"/>
            <a:ext cx="10219690" cy="1026160"/>
          </a:xfrm>
          <a:prstGeom prst="rect">
            <a:avLst/>
          </a:prstGeom>
        </p:spPr>
      </p:pic>
      <p:pic>
        <p:nvPicPr>
          <p:cNvPr id="9" name="图片 8" descr="2021-05-16 (16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155" y="4824730"/>
            <a:ext cx="10219690" cy="1019810"/>
          </a:xfrm>
          <a:prstGeom prst="rect">
            <a:avLst/>
          </a:prstGeom>
        </p:spPr>
      </p:pic>
      <p:pic>
        <p:nvPicPr>
          <p:cNvPr id="10" name="图片 9" descr="2021-05-16 (17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155" y="5844540"/>
            <a:ext cx="10219690" cy="101981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322560" y="1878330"/>
            <a:ext cx="883285" cy="49250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6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文本框 18"/>
          <p:cNvSpPr txBox="1"/>
          <p:nvPr>
            <p:custDataLst>
              <p:tags r:id="rId1"/>
            </p:custDataLst>
          </p:nvPr>
        </p:nvSpPr>
        <p:spPr>
          <a:xfrm>
            <a:off x="1446210" y="458067"/>
            <a:ext cx="9727311" cy="794707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>
              <a:defRPr sz="4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latin typeface="华文新魏" panose="02010800040101010101" charset="-122"/>
                <a:ea typeface="华文新魏" panose="02010800040101010101" charset="-122"/>
              </a:rPr>
              <a:t>不足之处：自我反思与总结</a:t>
            </a:r>
            <a:endParaRPr lang="zh-CN" altLang="en-US" dirty="0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92860" y="1570990"/>
            <a:ext cx="960691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对</a:t>
            </a:r>
            <a:r>
              <a:rPr lang="en-US" altLang="zh-CN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</a:t>
            </a:r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语言做数据分析的电脑配置没有做好充足的了解，以至于在差异分析阶段在数据录入时就出现了问题。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由于差异分析阶段选出来只有</a:t>
            </a:r>
            <a:r>
              <a:rPr lang="en-US" altLang="zh-CN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60</a:t>
            </a:r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个基因，通过逻辑回归二次筛选后只剩</a:t>
            </a:r>
            <a:r>
              <a:rPr lang="en-US" altLang="zh-CN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6</a:t>
            </a:r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个基因，比预想的数目低了很多。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处于时间和精力的不足，药物数据只关注了顺铂处理的病人。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我们小组后续的学习中发现：其他方法的分类模型还有很多，如感知机、支持向量机等，我们小组仅尝试了逻辑回归（多元及二元），如果能在研究中给出其他模型下药物敏感基因的情况，会进一步增强我们的结果的可行度。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任意多边形 26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51257" y="2730949"/>
            <a:ext cx="3107268" cy="2710965"/>
          </a:xfrm>
          <a:custGeom>
            <a:avLst/>
            <a:gdLst>
              <a:gd name="T0" fmla="*/ 0 w 3985191"/>
              <a:gd name="T1" fmla="*/ 0 h 3476284"/>
              <a:gd name="T2" fmla="*/ 2176121 w 3985191"/>
              <a:gd name="T3" fmla="*/ 362970 h 3476284"/>
              <a:gd name="T4" fmla="*/ 3985191 w 3985191"/>
              <a:gd name="T5" fmla="*/ 1230426 h 3476284"/>
              <a:gd name="T6" fmla="*/ 1174635 w 3985191"/>
              <a:gd name="T7" fmla="*/ 3476284 h 3476284"/>
              <a:gd name="T8" fmla="*/ 1239950 w 3985191"/>
              <a:gd name="T9" fmla="*/ 918142 h 3476284"/>
              <a:gd name="T10" fmla="*/ 0 w 3985191"/>
              <a:gd name="T11" fmla="*/ 0 h 3476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85191" h="3476284">
                <a:moveTo>
                  <a:pt x="0" y="0"/>
                </a:moveTo>
                <a:lnTo>
                  <a:pt x="2176121" y="362970"/>
                </a:lnTo>
                <a:lnTo>
                  <a:pt x="3985191" y="1230426"/>
                </a:lnTo>
                <a:lnTo>
                  <a:pt x="1174635" y="3476284"/>
                </a:lnTo>
                <a:lnTo>
                  <a:pt x="1239950" y="918142"/>
                </a:lnTo>
                <a:lnTo>
                  <a:pt x="0" y="0"/>
                </a:lnTo>
                <a:close/>
              </a:path>
            </a:pathLst>
          </a:custGeom>
          <a:noFill/>
          <a:ln w="12700">
            <a:solidFill>
              <a:schemeClr val="accent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0">
            <a:normAutofit/>
          </a:bodyPr>
          <a:lstStyle/>
          <a:p>
            <a:pPr eaLnBrk="0" hangingPunct="0"/>
            <a:endParaRPr lang="zh-CN" altLang="en-US" sz="2400"/>
          </a:p>
        </p:txBody>
      </p:sp>
      <p:sp>
        <p:nvSpPr>
          <p:cNvPr id="39" name="任意多边形 20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53112" y="2735725"/>
            <a:ext cx="3103467" cy="2697701"/>
          </a:xfrm>
          <a:custGeom>
            <a:avLst/>
            <a:gdLst>
              <a:gd name="T0" fmla="*/ 1183140 w 3980315"/>
              <a:gd name="T1" fmla="*/ 3459275 h 3459275"/>
              <a:gd name="T2" fmla="*/ 0 w 3980315"/>
              <a:gd name="T3" fmla="*/ 0 h 3459275"/>
              <a:gd name="T4" fmla="*/ 3980315 w 3980315"/>
              <a:gd name="T5" fmla="*/ 1235414 h 3459275"/>
              <a:gd name="T6" fmla="*/ 1251857 w 3980315"/>
              <a:gd name="T7" fmla="*/ 924264 h 3459275"/>
              <a:gd name="T8" fmla="*/ 2173740 w 3980315"/>
              <a:gd name="T9" fmla="*/ 345960 h 3459275"/>
              <a:gd name="T10" fmla="*/ 1183140 w 3980315"/>
              <a:gd name="T11" fmla="*/ 3459275 h 3459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80315" h="3459275">
                <a:moveTo>
                  <a:pt x="1183140" y="3459275"/>
                </a:moveTo>
                <a:lnTo>
                  <a:pt x="0" y="0"/>
                </a:lnTo>
                <a:lnTo>
                  <a:pt x="3980315" y="1235414"/>
                </a:lnTo>
                <a:lnTo>
                  <a:pt x="1251857" y="924264"/>
                </a:lnTo>
                <a:lnTo>
                  <a:pt x="2173740" y="345960"/>
                </a:lnTo>
                <a:lnTo>
                  <a:pt x="1183140" y="3459275"/>
                </a:lnTo>
                <a:close/>
              </a:path>
            </a:pathLst>
          </a:custGeom>
          <a:noFill/>
          <a:ln w="12700">
            <a:solidFill>
              <a:schemeClr val="accent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0">
            <a:normAutofit/>
          </a:bodyPr>
          <a:lstStyle/>
          <a:p>
            <a:pPr eaLnBrk="0" hangingPunct="0"/>
            <a:endParaRPr lang="zh-CN" altLang="en-US" sz="2400"/>
          </a:p>
        </p:txBody>
      </p:sp>
      <p:sp>
        <p:nvSpPr>
          <p:cNvPr id="14" name="Freeform 154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5637251" y="2129263"/>
            <a:ext cx="374652" cy="387351"/>
          </a:xfrm>
          <a:custGeom>
            <a:avLst/>
            <a:gdLst/>
            <a:ahLst/>
            <a:cxnLst>
              <a:cxn ang="0">
                <a:pos x="25" y="104"/>
              </a:cxn>
              <a:cxn ang="0">
                <a:pos x="40" y="103"/>
              </a:cxn>
              <a:cxn ang="0">
                <a:pos x="84" y="103"/>
              </a:cxn>
              <a:cxn ang="0">
                <a:pos x="99" y="104"/>
              </a:cxn>
              <a:cxn ang="0">
                <a:pos x="108" y="64"/>
              </a:cxn>
              <a:cxn ang="0">
                <a:pos x="99" y="24"/>
              </a:cxn>
              <a:cxn ang="0">
                <a:pos x="62" y="0"/>
              </a:cxn>
              <a:cxn ang="0">
                <a:pos x="25" y="24"/>
              </a:cxn>
              <a:cxn ang="0">
                <a:pos x="16" y="64"/>
              </a:cxn>
              <a:cxn ang="0">
                <a:pos x="62" y="124"/>
              </a:cxn>
              <a:cxn ang="0">
                <a:pos x="62" y="95"/>
              </a:cxn>
              <a:cxn ang="0">
                <a:pos x="62" y="124"/>
              </a:cxn>
              <a:cxn ang="0">
                <a:pos x="39" y="50"/>
              </a:cxn>
              <a:cxn ang="0">
                <a:pos x="62" y="37"/>
              </a:cxn>
              <a:cxn ang="0">
                <a:pos x="85" y="50"/>
              </a:cxn>
              <a:cxn ang="0">
                <a:pos x="85" y="78"/>
              </a:cxn>
              <a:cxn ang="0">
                <a:pos x="62" y="91"/>
              </a:cxn>
              <a:cxn ang="0">
                <a:pos x="39" y="78"/>
              </a:cxn>
              <a:cxn ang="0">
                <a:pos x="34" y="74"/>
              </a:cxn>
              <a:cxn ang="0">
                <a:pos x="34" y="54"/>
              </a:cxn>
              <a:cxn ang="0">
                <a:pos x="34" y="74"/>
              </a:cxn>
              <a:cxn ang="0">
                <a:pos x="42" y="30"/>
              </a:cxn>
              <a:cxn ang="0">
                <a:pos x="48" y="40"/>
              </a:cxn>
              <a:cxn ang="0">
                <a:pos x="67" y="35"/>
              </a:cxn>
              <a:cxn ang="0">
                <a:pos x="85" y="45"/>
              </a:cxn>
              <a:cxn ang="0">
                <a:pos x="67" y="35"/>
              </a:cxn>
              <a:cxn ang="0">
                <a:pos x="102" y="64"/>
              </a:cxn>
              <a:cxn ang="0">
                <a:pos x="90" y="64"/>
              </a:cxn>
              <a:cxn ang="0">
                <a:pos x="85" y="83"/>
              </a:cxn>
              <a:cxn ang="0">
                <a:pos x="67" y="93"/>
              </a:cxn>
              <a:cxn ang="0">
                <a:pos x="85" y="83"/>
              </a:cxn>
              <a:cxn ang="0">
                <a:pos x="57" y="93"/>
              </a:cxn>
              <a:cxn ang="0">
                <a:pos x="39" y="83"/>
              </a:cxn>
              <a:cxn ang="0">
                <a:pos x="116" y="94"/>
              </a:cxn>
              <a:cxn ang="0">
                <a:pos x="86" y="99"/>
              </a:cxn>
              <a:cxn ang="0">
                <a:pos x="105" y="67"/>
              </a:cxn>
              <a:cxn ang="0">
                <a:pos x="99" y="28"/>
              </a:cxn>
              <a:cxn ang="0">
                <a:pos x="105" y="61"/>
              </a:cxn>
              <a:cxn ang="0">
                <a:pos x="86" y="29"/>
              </a:cxn>
              <a:cxn ang="0">
                <a:pos x="62" y="4"/>
              </a:cxn>
              <a:cxn ang="0">
                <a:pos x="62" y="33"/>
              </a:cxn>
              <a:cxn ang="0">
                <a:pos x="62" y="4"/>
              </a:cxn>
              <a:cxn ang="0">
                <a:pos x="25" y="28"/>
              </a:cxn>
              <a:cxn ang="0">
                <a:pos x="35" y="48"/>
              </a:cxn>
              <a:cxn ang="0">
                <a:pos x="8" y="34"/>
              </a:cxn>
              <a:cxn ang="0">
                <a:pos x="35" y="80"/>
              </a:cxn>
              <a:cxn ang="0">
                <a:pos x="25" y="100"/>
              </a:cxn>
              <a:cxn ang="0">
                <a:pos x="8" y="94"/>
              </a:cxn>
            </a:cxnLst>
            <a:rect l="0" t="0" r="r" b="b"/>
            <a:pathLst>
              <a:path w="124" h="128">
                <a:moveTo>
                  <a:pt x="4" y="96"/>
                </a:moveTo>
                <a:cubicBezTo>
                  <a:pt x="7" y="101"/>
                  <a:pt x="14" y="104"/>
                  <a:pt x="25" y="104"/>
                </a:cubicBezTo>
                <a:cubicBezTo>
                  <a:pt x="25" y="104"/>
                  <a:pt x="25" y="104"/>
                  <a:pt x="25" y="104"/>
                </a:cubicBezTo>
                <a:cubicBezTo>
                  <a:pt x="29" y="104"/>
                  <a:pt x="34" y="104"/>
                  <a:pt x="40" y="103"/>
                </a:cubicBezTo>
                <a:cubicBezTo>
                  <a:pt x="45" y="118"/>
                  <a:pt x="53" y="128"/>
                  <a:pt x="62" y="128"/>
                </a:cubicBezTo>
                <a:cubicBezTo>
                  <a:pt x="71" y="128"/>
                  <a:pt x="79" y="118"/>
                  <a:pt x="84" y="103"/>
                </a:cubicBezTo>
                <a:cubicBezTo>
                  <a:pt x="90" y="104"/>
                  <a:pt x="95" y="104"/>
                  <a:pt x="99" y="104"/>
                </a:cubicBezTo>
                <a:cubicBezTo>
                  <a:pt x="99" y="104"/>
                  <a:pt x="99" y="104"/>
                  <a:pt x="99" y="104"/>
                </a:cubicBezTo>
                <a:cubicBezTo>
                  <a:pt x="110" y="104"/>
                  <a:pt x="117" y="101"/>
                  <a:pt x="120" y="96"/>
                </a:cubicBezTo>
                <a:cubicBezTo>
                  <a:pt x="124" y="89"/>
                  <a:pt x="120" y="77"/>
                  <a:pt x="108" y="64"/>
                </a:cubicBezTo>
                <a:cubicBezTo>
                  <a:pt x="120" y="51"/>
                  <a:pt x="124" y="39"/>
                  <a:pt x="120" y="32"/>
                </a:cubicBezTo>
                <a:cubicBezTo>
                  <a:pt x="117" y="27"/>
                  <a:pt x="110" y="24"/>
                  <a:pt x="99" y="24"/>
                </a:cubicBezTo>
                <a:cubicBezTo>
                  <a:pt x="95" y="24"/>
                  <a:pt x="90" y="24"/>
                  <a:pt x="84" y="25"/>
                </a:cubicBezTo>
                <a:cubicBezTo>
                  <a:pt x="79" y="10"/>
                  <a:pt x="71" y="0"/>
                  <a:pt x="62" y="0"/>
                </a:cubicBezTo>
                <a:cubicBezTo>
                  <a:pt x="53" y="0"/>
                  <a:pt x="45" y="10"/>
                  <a:pt x="40" y="25"/>
                </a:cubicBezTo>
                <a:cubicBezTo>
                  <a:pt x="34" y="24"/>
                  <a:pt x="29" y="24"/>
                  <a:pt x="25" y="24"/>
                </a:cubicBezTo>
                <a:cubicBezTo>
                  <a:pt x="14" y="24"/>
                  <a:pt x="7" y="27"/>
                  <a:pt x="4" y="32"/>
                </a:cubicBezTo>
                <a:cubicBezTo>
                  <a:pt x="0" y="39"/>
                  <a:pt x="4" y="51"/>
                  <a:pt x="16" y="64"/>
                </a:cubicBezTo>
                <a:cubicBezTo>
                  <a:pt x="4" y="77"/>
                  <a:pt x="0" y="89"/>
                  <a:pt x="4" y="96"/>
                </a:cubicBezTo>
                <a:close/>
                <a:moveTo>
                  <a:pt x="62" y="124"/>
                </a:moveTo>
                <a:cubicBezTo>
                  <a:pt x="55" y="124"/>
                  <a:pt x="48" y="115"/>
                  <a:pt x="43" y="102"/>
                </a:cubicBezTo>
                <a:cubicBezTo>
                  <a:pt x="50" y="100"/>
                  <a:pt x="56" y="98"/>
                  <a:pt x="62" y="95"/>
                </a:cubicBezTo>
                <a:cubicBezTo>
                  <a:pt x="68" y="98"/>
                  <a:pt x="74" y="100"/>
                  <a:pt x="81" y="102"/>
                </a:cubicBezTo>
                <a:cubicBezTo>
                  <a:pt x="76" y="115"/>
                  <a:pt x="69" y="124"/>
                  <a:pt x="62" y="124"/>
                </a:cubicBezTo>
                <a:close/>
                <a:moveTo>
                  <a:pt x="38" y="64"/>
                </a:moveTo>
                <a:cubicBezTo>
                  <a:pt x="38" y="59"/>
                  <a:pt x="38" y="55"/>
                  <a:pt x="39" y="50"/>
                </a:cubicBezTo>
                <a:cubicBezTo>
                  <a:pt x="42" y="48"/>
                  <a:pt x="46" y="46"/>
                  <a:pt x="50" y="43"/>
                </a:cubicBezTo>
                <a:cubicBezTo>
                  <a:pt x="54" y="41"/>
                  <a:pt x="58" y="39"/>
                  <a:pt x="62" y="37"/>
                </a:cubicBezTo>
                <a:cubicBezTo>
                  <a:pt x="66" y="39"/>
                  <a:pt x="70" y="41"/>
                  <a:pt x="74" y="43"/>
                </a:cubicBezTo>
                <a:cubicBezTo>
                  <a:pt x="78" y="46"/>
                  <a:pt x="82" y="48"/>
                  <a:pt x="85" y="50"/>
                </a:cubicBezTo>
                <a:cubicBezTo>
                  <a:pt x="86" y="55"/>
                  <a:pt x="86" y="59"/>
                  <a:pt x="86" y="64"/>
                </a:cubicBezTo>
                <a:cubicBezTo>
                  <a:pt x="86" y="69"/>
                  <a:pt x="86" y="73"/>
                  <a:pt x="85" y="78"/>
                </a:cubicBezTo>
                <a:cubicBezTo>
                  <a:pt x="82" y="80"/>
                  <a:pt x="78" y="82"/>
                  <a:pt x="74" y="85"/>
                </a:cubicBezTo>
                <a:cubicBezTo>
                  <a:pt x="70" y="87"/>
                  <a:pt x="66" y="89"/>
                  <a:pt x="62" y="91"/>
                </a:cubicBezTo>
                <a:cubicBezTo>
                  <a:pt x="58" y="89"/>
                  <a:pt x="54" y="87"/>
                  <a:pt x="50" y="85"/>
                </a:cubicBezTo>
                <a:cubicBezTo>
                  <a:pt x="46" y="82"/>
                  <a:pt x="42" y="80"/>
                  <a:pt x="39" y="78"/>
                </a:cubicBezTo>
                <a:cubicBezTo>
                  <a:pt x="38" y="73"/>
                  <a:pt x="38" y="69"/>
                  <a:pt x="38" y="64"/>
                </a:cubicBezTo>
                <a:close/>
                <a:moveTo>
                  <a:pt x="34" y="74"/>
                </a:moveTo>
                <a:cubicBezTo>
                  <a:pt x="30" y="71"/>
                  <a:pt x="26" y="68"/>
                  <a:pt x="22" y="64"/>
                </a:cubicBezTo>
                <a:cubicBezTo>
                  <a:pt x="26" y="60"/>
                  <a:pt x="30" y="57"/>
                  <a:pt x="34" y="54"/>
                </a:cubicBezTo>
                <a:cubicBezTo>
                  <a:pt x="34" y="57"/>
                  <a:pt x="34" y="60"/>
                  <a:pt x="34" y="64"/>
                </a:cubicBezTo>
                <a:cubicBezTo>
                  <a:pt x="34" y="68"/>
                  <a:pt x="34" y="71"/>
                  <a:pt x="34" y="74"/>
                </a:cubicBezTo>
                <a:close/>
                <a:moveTo>
                  <a:pt x="39" y="45"/>
                </a:moveTo>
                <a:cubicBezTo>
                  <a:pt x="40" y="40"/>
                  <a:pt x="41" y="35"/>
                  <a:pt x="42" y="30"/>
                </a:cubicBezTo>
                <a:cubicBezTo>
                  <a:pt x="47" y="31"/>
                  <a:pt x="52" y="33"/>
                  <a:pt x="57" y="35"/>
                </a:cubicBezTo>
                <a:cubicBezTo>
                  <a:pt x="54" y="36"/>
                  <a:pt x="51" y="38"/>
                  <a:pt x="48" y="40"/>
                </a:cubicBezTo>
                <a:cubicBezTo>
                  <a:pt x="45" y="42"/>
                  <a:pt x="42" y="43"/>
                  <a:pt x="39" y="45"/>
                </a:cubicBezTo>
                <a:close/>
                <a:moveTo>
                  <a:pt x="67" y="35"/>
                </a:moveTo>
                <a:cubicBezTo>
                  <a:pt x="72" y="33"/>
                  <a:pt x="77" y="31"/>
                  <a:pt x="82" y="30"/>
                </a:cubicBezTo>
                <a:cubicBezTo>
                  <a:pt x="83" y="35"/>
                  <a:pt x="84" y="40"/>
                  <a:pt x="85" y="45"/>
                </a:cubicBezTo>
                <a:cubicBezTo>
                  <a:pt x="82" y="43"/>
                  <a:pt x="79" y="42"/>
                  <a:pt x="76" y="40"/>
                </a:cubicBezTo>
                <a:cubicBezTo>
                  <a:pt x="73" y="38"/>
                  <a:pt x="70" y="36"/>
                  <a:pt x="67" y="35"/>
                </a:cubicBezTo>
                <a:close/>
                <a:moveTo>
                  <a:pt x="90" y="54"/>
                </a:moveTo>
                <a:cubicBezTo>
                  <a:pt x="94" y="57"/>
                  <a:pt x="98" y="60"/>
                  <a:pt x="102" y="64"/>
                </a:cubicBezTo>
                <a:cubicBezTo>
                  <a:pt x="98" y="68"/>
                  <a:pt x="94" y="71"/>
                  <a:pt x="90" y="74"/>
                </a:cubicBezTo>
                <a:cubicBezTo>
                  <a:pt x="90" y="71"/>
                  <a:pt x="90" y="68"/>
                  <a:pt x="90" y="64"/>
                </a:cubicBezTo>
                <a:cubicBezTo>
                  <a:pt x="90" y="60"/>
                  <a:pt x="90" y="57"/>
                  <a:pt x="90" y="54"/>
                </a:cubicBezTo>
                <a:close/>
                <a:moveTo>
                  <a:pt x="85" y="83"/>
                </a:moveTo>
                <a:cubicBezTo>
                  <a:pt x="84" y="88"/>
                  <a:pt x="83" y="93"/>
                  <a:pt x="82" y="98"/>
                </a:cubicBezTo>
                <a:cubicBezTo>
                  <a:pt x="77" y="97"/>
                  <a:pt x="72" y="95"/>
                  <a:pt x="67" y="93"/>
                </a:cubicBezTo>
                <a:cubicBezTo>
                  <a:pt x="70" y="92"/>
                  <a:pt x="73" y="90"/>
                  <a:pt x="76" y="88"/>
                </a:cubicBezTo>
                <a:cubicBezTo>
                  <a:pt x="79" y="86"/>
                  <a:pt x="82" y="85"/>
                  <a:pt x="85" y="83"/>
                </a:cubicBezTo>
                <a:close/>
                <a:moveTo>
                  <a:pt x="48" y="88"/>
                </a:moveTo>
                <a:cubicBezTo>
                  <a:pt x="51" y="90"/>
                  <a:pt x="54" y="92"/>
                  <a:pt x="57" y="93"/>
                </a:cubicBezTo>
                <a:cubicBezTo>
                  <a:pt x="52" y="95"/>
                  <a:pt x="47" y="97"/>
                  <a:pt x="42" y="98"/>
                </a:cubicBezTo>
                <a:cubicBezTo>
                  <a:pt x="41" y="93"/>
                  <a:pt x="40" y="88"/>
                  <a:pt x="39" y="83"/>
                </a:cubicBezTo>
                <a:cubicBezTo>
                  <a:pt x="42" y="85"/>
                  <a:pt x="45" y="86"/>
                  <a:pt x="48" y="88"/>
                </a:cubicBezTo>
                <a:close/>
                <a:moveTo>
                  <a:pt x="116" y="94"/>
                </a:moveTo>
                <a:cubicBezTo>
                  <a:pt x="114" y="98"/>
                  <a:pt x="108" y="100"/>
                  <a:pt x="99" y="100"/>
                </a:cubicBezTo>
                <a:cubicBezTo>
                  <a:pt x="95" y="100"/>
                  <a:pt x="90" y="100"/>
                  <a:pt x="86" y="99"/>
                </a:cubicBezTo>
                <a:cubicBezTo>
                  <a:pt x="87" y="93"/>
                  <a:pt x="88" y="87"/>
                  <a:pt x="89" y="80"/>
                </a:cubicBezTo>
                <a:cubicBezTo>
                  <a:pt x="95" y="76"/>
                  <a:pt x="101" y="71"/>
                  <a:pt x="105" y="67"/>
                </a:cubicBezTo>
                <a:cubicBezTo>
                  <a:pt x="115" y="78"/>
                  <a:pt x="120" y="88"/>
                  <a:pt x="116" y="94"/>
                </a:cubicBezTo>
                <a:close/>
                <a:moveTo>
                  <a:pt x="99" y="28"/>
                </a:moveTo>
                <a:cubicBezTo>
                  <a:pt x="108" y="28"/>
                  <a:pt x="114" y="30"/>
                  <a:pt x="116" y="34"/>
                </a:cubicBezTo>
                <a:cubicBezTo>
                  <a:pt x="120" y="40"/>
                  <a:pt x="115" y="50"/>
                  <a:pt x="105" y="61"/>
                </a:cubicBezTo>
                <a:cubicBezTo>
                  <a:pt x="101" y="57"/>
                  <a:pt x="95" y="52"/>
                  <a:pt x="89" y="48"/>
                </a:cubicBezTo>
                <a:cubicBezTo>
                  <a:pt x="88" y="41"/>
                  <a:pt x="87" y="35"/>
                  <a:pt x="86" y="29"/>
                </a:cubicBezTo>
                <a:cubicBezTo>
                  <a:pt x="90" y="28"/>
                  <a:pt x="95" y="28"/>
                  <a:pt x="99" y="28"/>
                </a:cubicBezTo>
                <a:close/>
                <a:moveTo>
                  <a:pt x="62" y="4"/>
                </a:moveTo>
                <a:cubicBezTo>
                  <a:pt x="69" y="4"/>
                  <a:pt x="76" y="13"/>
                  <a:pt x="81" y="26"/>
                </a:cubicBezTo>
                <a:cubicBezTo>
                  <a:pt x="74" y="28"/>
                  <a:pt x="68" y="30"/>
                  <a:pt x="62" y="33"/>
                </a:cubicBezTo>
                <a:cubicBezTo>
                  <a:pt x="56" y="30"/>
                  <a:pt x="50" y="28"/>
                  <a:pt x="43" y="26"/>
                </a:cubicBezTo>
                <a:cubicBezTo>
                  <a:pt x="48" y="13"/>
                  <a:pt x="55" y="4"/>
                  <a:pt x="62" y="4"/>
                </a:cubicBezTo>
                <a:close/>
                <a:moveTo>
                  <a:pt x="8" y="34"/>
                </a:moveTo>
                <a:cubicBezTo>
                  <a:pt x="10" y="30"/>
                  <a:pt x="16" y="28"/>
                  <a:pt x="25" y="28"/>
                </a:cubicBezTo>
                <a:cubicBezTo>
                  <a:pt x="29" y="28"/>
                  <a:pt x="34" y="28"/>
                  <a:pt x="38" y="29"/>
                </a:cubicBezTo>
                <a:cubicBezTo>
                  <a:pt x="37" y="35"/>
                  <a:pt x="36" y="41"/>
                  <a:pt x="35" y="48"/>
                </a:cubicBezTo>
                <a:cubicBezTo>
                  <a:pt x="29" y="52"/>
                  <a:pt x="23" y="57"/>
                  <a:pt x="19" y="61"/>
                </a:cubicBezTo>
                <a:cubicBezTo>
                  <a:pt x="9" y="50"/>
                  <a:pt x="4" y="40"/>
                  <a:pt x="8" y="34"/>
                </a:cubicBezTo>
                <a:close/>
                <a:moveTo>
                  <a:pt x="19" y="67"/>
                </a:moveTo>
                <a:cubicBezTo>
                  <a:pt x="23" y="71"/>
                  <a:pt x="29" y="76"/>
                  <a:pt x="35" y="80"/>
                </a:cubicBezTo>
                <a:cubicBezTo>
                  <a:pt x="36" y="87"/>
                  <a:pt x="37" y="93"/>
                  <a:pt x="38" y="99"/>
                </a:cubicBezTo>
                <a:cubicBezTo>
                  <a:pt x="34" y="100"/>
                  <a:pt x="29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16" y="100"/>
                  <a:pt x="10" y="98"/>
                  <a:pt x="8" y="94"/>
                </a:cubicBezTo>
                <a:cubicBezTo>
                  <a:pt x="4" y="88"/>
                  <a:pt x="9" y="78"/>
                  <a:pt x="19" y="67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round/>
          </a:ln>
        </p:spPr>
        <p:txBody>
          <a:bodyPr anchor="ctr" anchorCtr="0">
            <a:normAutofit fontScale="72500"/>
          </a:bodyPr>
          <a:lstStyle/>
          <a:p>
            <a:pPr eaLnBrk="0" hangingPunct="0">
              <a:buFontTx/>
              <a:buNone/>
              <a:defRPr/>
            </a:pPr>
            <a:endParaRPr lang="id-ID" sz="2400"/>
          </a:p>
        </p:txBody>
      </p:sp>
      <p:sp>
        <p:nvSpPr>
          <p:cNvPr id="15" name="Freeform 155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5793885" y="2292247"/>
            <a:ext cx="61384" cy="61384"/>
          </a:xfrm>
          <a:custGeom>
            <a:avLst/>
            <a:gdLst/>
            <a:ahLst/>
            <a:cxnLst>
              <a:cxn ang="0">
                <a:pos x="10" y="20"/>
              </a:cxn>
              <a:cxn ang="0">
                <a:pos x="20" y="10"/>
              </a:cxn>
              <a:cxn ang="0">
                <a:pos x="10" y="0"/>
              </a:cxn>
              <a:cxn ang="0">
                <a:pos x="0" y="10"/>
              </a:cxn>
              <a:cxn ang="0">
                <a:pos x="10" y="20"/>
              </a:cxn>
              <a:cxn ang="0">
                <a:pos x="10" y="4"/>
              </a:cxn>
              <a:cxn ang="0">
                <a:pos x="16" y="10"/>
              </a:cxn>
              <a:cxn ang="0">
                <a:pos x="10" y="16"/>
              </a:cxn>
              <a:cxn ang="0">
                <a:pos x="4" y="10"/>
              </a:cxn>
              <a:cxn ang="0">
                <a:pos x="10" y="4"/>
              </a:cxn>
            </a:cxnLst>
            <a:rect l="0" t="0" r="r" b="b"/>
            <a:pathLst>
              <a:path w="20" h="20">
                <a:moveTo>
                  <a:pt x="10" y="20"/>
                </a:moveTo>
                <a:cubicBezTo>
                  <a:pt x="16" y="20"/>
                  <a:pt x="20" y="16"/>
                  <a:pt x="20" y="10"/>
                </a:cubicBezTo>
                <a:cubicBezTo>
                  <a:pt x="20" y="4"/>
                  <a:pt x="16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16"/>
                  <a:pt x="4" y="20"/>
                  <a:pt x="10" y="20"/>
                </a:cubicBezTo>
                <a:close/>
                <a:moveTo>
                  <a:pt x="10" y="4"/>
                </a:moveTo>
                <a:cubicBezTo>
                  <a:pt x="13" y="4"/>
                  <a:pt x="16" y="7"/>
                  <a:pt x="16" y="10"/>
                </a:cubicBezTo>
                <a:cubicBezTo>
                  <a:pt x="16" y="13"/>
                  <a:pt x="13" y="16"/>
                  <a:pt x="10" y="16"/>
                </a:cubicBezTo>
                <a:cubicBezTo>
                  <a:pt x="7" y="16"/>
                  <a:pt x="4" y="13"/>
                  <a:pt x="4" y="10"/>
                </a:cubicBezTo>
                <a:cubicBezTo>
                  <a:pt x="4" y="7"/>
                  <a:pt x="7" y="4"/>
                  <a:pt x="10" y="4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round/>
          </a:ln>
        </p:spPr>
        <p:txBody>
          <a:bodyPr anchor="ctr" anchorCtr="0">
            <a:normAutofit fontScale="25000" lnSpcReduction="20000"/>
          </a:bodyPr>
          <a:lstStyle/>
          <a:p>
            <a:pPr eaLnBrk="0" hangingPunct="0">
              <a:buFontTx/>
              <a:buNone/>
              <a:defRPr/>
            </a:pPr>
            <a:endParaRPr lang="id-ID" sz="2400"/>
          </a:p>
        </p:txBody>
      </p:sp>
      <p:sp>
        <p:nvSpPr>
          <p:cNvPr id="19" name="Freeform 154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5637657" y="3960728"/>
            <a:ext cx="374651" cy="387351"/>
          </a:xfrm>
          <a:custGeom>
            <a:avLst/>
            <a:gdLst/>
            <a:ahLst/>
            <a:cxnLst>
              <a:cxn ang="0">
                <a:pos x="25" y="104"/>
              </a:cxn>
              <a:cxn ang="0">
                <a:pos x="40" y="103"/>
              </a:cxn>
              <a:cxn ang="0">
                <a:pos x="84" y="103"/>
              </a:cxn>
              <a:cxn ang="0">
                <a:pos x="99" y="104"/>
              </a:cxn>
              <a:cxn ang="0">
                <a:pos x="108" y="64"/>
              </a:cxn>
              <a:cxn ang="0">
                <a:pos x="99" y="24"/>
              </a:cxn>
              <a:cxn ang="0">
                <a:pos x="62" y="0"/>
              </a:cxn>
              <a:cxn ang="0">
                <a:pos x="25" y="24"/>
              </a:cxn>
              <a:cxn ang="0">
                <a:pos x="16" y="64"/>
              </a:cxn>
              <a:cxn ang="0">
                <a:pos x="62" y="124"/>
              </a:cxn>
              <a:cxn ang="0">
                <a:pos x="62" y="95"/>
              </a:cxn>
              <a:cxn ang="0">
                <a:pos x="62" y="124"/>
              </a:cxn>
              <a:cxn ang="0">
                <a:pos x="39" y="50"/>
              </a:cxn>
              <a:cxn ang="0">
                <a:pos x="62" y="37"/>
              </a:cxn>
              <a:cxn ang="0">
                <a:pos x="85" y="50"/>
              </a:cxn>
              <a:cxn ang="0">
                <a:pos x="85" y="78"/>
              </a:cxn>
              <a:cxn ang="0">
                <a:pos x="62" y="91"/>
              </a:cxn>
              <a:cxn ang="0">
                <a:pos x="39" y="78"/>
              </a:cxn>
              <a:cxn ang="0">
                <a:pos x="34" y="74"/>
              </a:cxn>
              <a:cxn ang="0">
                <a:pos x="34" y="54"/>
              </a:cxn>
              <a:cxn ang="0">
                <a:pos x="34" y="74"/>
              </a:cxn>
              <a:cxn ang="0">
                <a:pos x="42" y="30"/>
              </a:cxn>
              <a:cxn ang="0">
                <a:pos x="48" y="40"/>
              </a:cxn>
              <a:cxn ang="0">
                <a:pos x="67" y="35"/>
              </a:cxn>
              <a:cxn ang="0">
                <a:pos x="85" y="45"/>
              </a:cxn>
              <a:cxn ang="0">
                <a:pos x="67" y="35"/>
              </a:cxn>
              <a:cxn ang="0">
                <a:pos x="102" y="64"/>
              </a:cxn>
              <a:cxn ang="0">
                <a:pos x="90" y="64"/>
              </a:cxn>
              <a:cxn ang="0">
                <a:pos x="85" y="83"/>
              </a:cxn>
              <a:cxn ang="0">
                <a:pos x="67" y="93"/>
              </a:cxn>
              <a:cxn ang="0">
                <a:pos x="85" y="83"/>
              </a:cxn>
              <a:cxn ang="0">
                <a:pos x="57" y="93"/>
              </a:cxn>
              <a:cxn ang="0">
                <a:pos x="39" y="83"/>
              </a:cxn>
              <a:cxn ang="0">
                <a:pos x="116" y="94"/>
              </a:cxn>
              <a:cxn ang="0">
                <a:pos x="86" y="99"/>
              </a:cxn>
              <a:cxn ang="0">
                <a:pos x="105" y="67"/>
              </a:cxn>
              <a:cxn ang="0">
                <a:pos x="99" y="28"/>
              </a:cxn>
              <a:cxn ang="0">
                <a:pos x="105" y="61"/>
              </a:cxn>
              <a:cxn ang="0">
                <a:pos x="86" y="29"/>
              </a:cxn>
              <a:cxn ang="0">
                <a:pos x="62" y="4"/>
              </a:cxn>
              <a:cxn ang="0">
                <a:pos x="62" y="33"/>
              </a:cxn>
              <a:cxn ang="0">
                <a:pos x="62" y="4"/>
              </a:cxn>
              <a:cxn ang="0">
                <a:pos x="25" y="28"/>
              </a:cxn>
              <a:cxn ang="0">
                <a:pos x="35" y="48"/>
              </a:cxn>
              <a:cxn ang="0">
                <a:pos x="8" y="34"/>
              </a:cxn>
              <a:cxn ang="0">
                <a:pos x="35" y="80"/>
              </a:cxn>
              <a:cxn ang="0">
                <a:pos x="25" y="100"/>
              </a:cxn>
              <a:cxn ang="0">
                <a:pos x="8" y="94"/>
              </a:cxn>
            </a:cxnLst>
            <a:rect l="0" t="0" r="r" b="b"/>
            <a:pathLst>
              <a:path w="124" h="128">
                <a:moveTo>
                  <a:pt x="4" y="96"/>
                </a:moveTo>
                <a:cubicBezTo>
                  <a:pt x="7" y="101"/>
                  <a:pt x="14" y="104"/>
                  <a:pt x="25" y="104"/>
                </a:cubicBezTo>
                <a:cubicBezTo>
                  <a:pt x="25" y="104"/>
                  <a:pt x="25" y="104"/>
                  <a:pt x="25" y="104"/>
                </a:cubicBezTo>
                <a:cubicBezTo>
                  <a:pt x="29" y="104"/>
                  <a:pt x="34" y="104"/>
                  <a:pt x="40" y="103"/>
                </a:cubicBezTo>
                <a:cubicBezTo>
                  <a:pt x="45" y="118"/>
                  <a:pt x="53" y="128"/>
                  <a:pt x="62" y="128"/>
                </a:cubicBezTo>
                <a:cubicBezTo>
                  <a:pt x="71" y="128"/>
                  <a:pt x="79" y="118"/>
                  <a:pt x="84" y="103"/>
                </a:cubicBezTo>
                <a:cubicBezTo>
                  <a:pt x="90" y="104"/>
                  <a:pt x="95" y="104"/>
                  <a:pt x="99" y="104"/>
                </a:cubicBezTo>
                <a:cubicBezTo>
                  <a:pt x="99" y="104"/>
                  <a:pt x="99" y="104"/>
                  <a:pt x="99" y="104"/>
                </a:cubicBezTo>
                <a:cubicBezTo>
                  <a:pt x="110" y="104"/>
                  <a:pt x="117" y="101"/>
                  <a:pt x="120" y="96"/>
                </a:cubicBezTo>
                <a:cubicBezTo>
                  <a:pt x="124" y="89"/>
                  <a:pt x="120" y="77"/>
                  <a:pt x="108" y="64"/>
                </a:cubicBezTo>
                <a:cubicBezTo>
                  <a:pt x="120" y="51"/>
                  <a:pt x="124" y="39"/>
                  <a:pt x="120" y="32"/>
                </a:cubicBezTo>
                <a:cubicBezTo>
                  <a:pt x="117" y="27"/>
                  <a:pt x="110" y="24"/>
                  <a:pt x="99" y="24"/>
                </a:cubicBezTo>
                <a:cubicBezTo>
                  <a:pt x="95" y="24"/>
                  <a:pt x="90" y="24"/>
                  <a:pt x="84" y="25"/>
                </a:cubicBezTo>
                <a:cubicBezTo>
                  <a:pt x="79" y="10"/>
                  <a:pt x="71" y="0"/>
                  <a:pt x="62" y="0"/>
                </a:cubicBezTo>
                <a:cubicBezTo>
                  <a:pt x="53" y="0"/>
                  <a:pt x="45" y="10"/>
                  <a:pt x="40" y="25"/>
                </a:cubicBezTo>
                <a:cubicBezTo>
                  <a:pt x="34" y="24"/>
                  <a:pt x="29" y="24"/>
                  <a:pt x="25" y="24"/>
                </a:cubicBezTo>
                <a:cubicBezTo>
                  <a:pt x="14" y="24"/>
                  <a:pt x="7" y="27"/>
                  <a:pt x="4" y="32"/>
                </a:cubicBezTo>
                <a:cubicBezTo>
                  <a:pt x="0" y="39"/>
                  <a:pt x="4" y="51"/>
                  <a:pt x="16" y="64"/>
                </a:cubicBezTo>
                <a:cubicBezTo>
                  <a:pt x="4" y="77"/>
                  <a:pt x="0" y="89"/>
                  <a:pt x="4" y="96"/>
                </a:cubicBezTo>
                <a:close/>
                <a:moveTo>
                  <a:pt x="62" y="124"/>
                </a:moveTo>
                <a:cubicBezTo>
                  <a:pt x="55" y="124"/>
                  <a:pt x="48" y="115"/>
                  <a:pt x="43" y="102"/>
                </a:cubicBezTo>
                <a:cubicBezTo>
                  <a:pt x="50" y="100"/>
                  <a:pt x="56" y="98"/>
                  <a:pt x="62" y="95"/>
                </a:cubicBezTo>
                <a:cubicBezTo>
                  <a:pt x="68" y="98"/>
                  <a:pt x="74" y="100"/>
                  <a:pt x="81" y="102"/>
                </a:cubicBezTo>
                <a:cubicBezTo>
                  <a:pt x="76" y="115"/>
                  <a:pt x="69" y="124"/>
                  <a:pt x="62" y="124"/>
                </a:cubicBezTo>
                <a:close/>
                <a:moveTo>
                  <a:pt x="38" y="64"/>
                </a:moveTo>
                <a:cubicBezTo>
                  <a:pt x="38" y="59"/>
                  <a:pt x="38" y="55"/>
                  <a:pt x="39" y="50"/>
                </a:cubicBezTo>
                <a:cubicBezTo>
                  <a:pt x="42" y="48"/>
                  <a:pt x="46" y="46"/>
                  <a:pt x="50" y="43"/>
                </a:cubicBezTo>
                <a:cubicBezTo>
                  <a:pt x="54" y="41"/>
                  <a:pt x="58" y="39"/>
                  <a:pt x="62" y="37"/>
                </a:cubicBezTo>
                <a:cubicBezTo>
                  <a:pt x="66" y="39"/>
                  <a:pt x="70" y="41"/>
                  <a:pt x="74" y="43"/>
                </a:cubicBezTo>
                <a:cubicBezTo>
                  <a:pt x="78" y="46"/>
                  <a:pt x="82" y="48"/>
                  <a:pt x="85" y="50"/>
                </a:cubicBezTo>
                <a:cubicBezTo>
                  <a:pt x="86" y="55"/>
                  <a:pt x="86" y="59"/>
                  <a:pt x="86" y="64"/>
                </a:cubicBezTo>
                <a:cubicBezTo>
                  <a:pt x="86" y="69"/>
                  <a:pt x="86" y="73"/>
                  <a:pt x="85" y="78"/>
                </a:cubicBezTo>
                <a:cubicBezTo>
                  <a:pt x="82" y="80"/>
                  <a:pt x="78" y="82"/>
                  <a:pt x="74" y="85"/>
                </a:cubicBezTo>
                <a:cubicBezTo>
                  <a:pt x="70" y="87"/>
                  <a:pt x="66" y="89"/>
                  <a:pt x="62" y="91"/>
                </a:cubicBezTo>
                <a:cubicBezTo>
                  <a:pt x="58" y="89"/>
                  <a:pt x="54" y="87"/>
                  <a:pt x="50" y="85"/>
                </a:cubicBezTo>
                <a:cubicBezTo>
                  <a:pt x="46" y="82"/>
                  <a:pt x="42" y="80"/>
                  <a:pt x="39" y="78"/>
                </a:cubicBezTo>
                <a:cubicBezTo>
                  <a:pt x="38" y="73"/>
                  <a:pt x="38" y="69"/>
                  <a:pt x="38" y="64"/>
                </a:cubicBezTo>
                <a:close/>
                <a:moveTo>
                  <a:pt x="34" y="74"/>
                </a:moveTo>
                <a:cubicBezTo>
                  <a:pt x="30" y="71"/>
                  <a:pt x="26" y="68"/>
                  <a:pt x="22" y="64"/>
                </a:cubicBezTo>
                <a:cubicBezTo>
                  <a:pt x="26" y="60"/>
                  <a:pt x="30" y="57"/>
                  <a:pt x="34" y="54"/>
                </a:cubicBezTo>
                <a:cubicBezTo>
                  <a:pt x="34" y="57"/>
                  <a:pt x="34" y="60"/>
                  <a:pt x="34" y="64"/>
                </a:cubicBezTo>
                <a:cubicBezTo>
                  <a:pt x="34" y="68"/>
                  <a:pt x="34" y="71"/>
                  <a:pt x="34" y="74"/>
                </a:cubicBezTo>
                <a:close/>
                <a:moveTo>
                  <a:pt x="39" y="45"/>
                </a:moveTo>
                <a:cubicBezTo>
                  <a:pt x="40" y="40"/>
                  <a:pt x="41" y="35"/>
                  <a:pt x="42" y="30"/>
                </a:cubicBezTo>
                <a:cubicBezTo>
                  <a:pt x="47" y="31"/>
                  <a:pt x="52" y="33"/>
                  <a:pt x="57" y="35"/>
                </a:cubicBezTo>
                <a:cubicBezTo>
                  <a:pt x="54" y="36"/>
                  <a:pt x="51" y="38"/>
                  <a:pt x="48" y="40"/>
                </a:cubicBezTo>
                <a:cubicBezTo>
                  <a:pt x="45" y="42"/>
                  <a:pt x="42" y="43"/>
                  <a:pt x="39" y="45"/>
                </a:cubicBezTo>
                <a:close/>
                <a:moveTo>
                  <a:pt x="67" y="35"/>
                </a:moveTo>
                <a:cubicBezTo>
                  <a:pt x="72" y="33"/>
                  <a:pt x="77" y="31"/>
                  <a:pt x="82" y="30"/>
                </a:cubicBezTo>
                <a:cubicBezTo>
                  <a:pt x="83" y="35"/>
                  <a:pt x="84" y="40"/>
                  <a:pt x="85" y="45"/>
                </a:cubicBezTo>
                <a:cubicBezTo>
                  <a:pt x="82" y="43"/>
                  <a:pt x="79" y="42"/>
                  <a:pt x="76" y="40"/>
                </a:cubicBezTo>
                <a:cubicBezTo>
                  <a:pt x="73" y="38"/>
                  <a:pt x="70" y="36"/>
                  <a:pt x="67" y="35"/>
                </a:cubicBezTo>
                <a:close/>
                <a:moveTo>
                  <a:pt x="90" y="54"/>
                </a:moveTo>
                <a:cubicBezTo>
                  <a:pt x="94" y="57"/>
                  <a:pt x="98" y="60"/>
                  <a:pt x="102" y="64"/>
                </a:cubicBezTo>
                <a:cubicBezTo>
                  <a:pt x="98" y="68"/>
                  <a:pt x="94" y="71"/>
                  <a:pt x="90" y="74"/>
                </a:cubicBezTo>
                <a:cubicBezTo>
                  <a:pt x="90" y="71"/>
                  <a:pt x="90" y="68"/>
                  <a:pt x="90" y="64"/>
                </a:cubicBezTo>
                <a:cubicBezTo>
                  <a:pt x="90" y="60"/>
                  <a:pt x="90" y="57"/>
                  <a:pt x="90" y="54"/>
                </a:cubicBezTo>
                <a:close/>
                <a:moveTo>
                  <a:pt x="85" y="83"/>
                </a:moveTo>
                <a:cubicBezTo>
                  <a:pt x="84" y="88"/>
                  <a:pt x="83" y="93"/>
                  <a:pt x="82" y="98"/>
                </a:cubicBezTo>
                <a:cubicBezTo>
                  <a:pt x="77" y="97"/>
                  <a:pt x="72" y="95"/>
                  <a:pt x="67" y="93"/>
                </a:cubicBezTo>
                <a:cubicBezTo>
                  <a:pt x="70" y="92"/>
                  <a:pt x="73" y="90"/>
                  <a:pt x="76" y="88"/>
                </a:cubicBezTo>
                <a:cubicBezTo>
                  <a:pt x="79" y="86"/>
                  <a:pt x="82" y="85"/>
                  <a:pt x="85" y="83"/>
                </a:cubicBezTo>
                <a:close/>
                <a:moveTo>
                  <a:pt x="48" y="88"/>
                </a:moveTo>
                <a:cubicBezTo>
                  <a:pt x="51" y="90"/>
                  <a:pt x="54" y="92"/>
                  <a:pt x="57" y="93"/>
                </a:cubicBezTo>
                <a:cubicBezTo>
                  <a:pt x="52" y="95"/>
                  <a:pt x="47" y="97"/>
                  <a:pt x="42" y="98"/>
                </a:cubicBezTo>
                <a:cubicBezTo>
                  <a:pt x="41" y="93"/>
                  <a:pt x="40" y="88"/>
                  <a:pt x="39" y="83"/>
                </a:cubicBezTo>
                <a:cubicBezTo>
                  <a:pt x="42" y="85"/>
                  <a:pt x="45" y="86"/>
                  <a:pt x="48" y="88"/>
                </a:cubicBezTo>
                <a:close/>
                <a:moveTo>
                  <a:pt x="116" y="94"/>
                </a:moveTo>
                <a:cubicBezTo>
                  <a:pt x="114" y="98"/>
                  <a:pt x="108" y="100"/>
                  <a:pt x="99" y="100"/>
                </a:cubicBezTo>
                <a:cubicBezTo>
                  <a:pt x="95" y="100"/>
                  <a:pt x="90" y="100"/>
                  <a:pt x="86" y="99"/>
                </a:cubicBezTo>
                <a:cubicBezTo>
                  <a:pt x="87" y="93"/>
                  <a:pt x="88" y="87"/>
                  <a:pt x="89" y="80"/>
                </a:cubicBezTo>
                <a:cubicBezTo>
                  <a:pt x="95" y="76"/>
                  <a:pt x="101" y="71"/>
                  <a:pt x="105" y="67"/>
                </a:cubicBezTo>
                <a:cubicBezTo>
                  <a:pt x="115" y="78"/>
                  <a:pt x="120" y="88"/>
                  <a:pt x="116" y="94"/>
                </a:cubicBezTo>
                <a:close/>
                <a:moveTo>
                  <a:pt x="99" y="28"/>
                </a:moveTo>
                <a:cubicBezTo>
                  <a:pt x="108" y="28"/>
                  <a:pt x="114" y="30"/>
                  <a:pt x="116" y="34"/>
                </a:cubicBezTo>
                <a:cubicBezTo>
                  <a:pt x="120" y="40"/>
                  <a:pt x="115" y="50"/>
                  <a:pt x="105" y="61"/>
                </a:cubicBezTo>
                <a:cubicBezTo>
                  <a:pt x="101" y="57"/>
                  <a:pt x="95" y="52"/>
                  <a:pt x="89" y="48"/>
                </a:cubicBezTo>
                <a:cubicBezTo>
                  <a:pt x="88" y="41"/>
                  <a:pt x="87" y="35"/>
                  <a:pt x="86" y="29"/>
                </a:cubicBezTo>
                <a:cubicBezTo>
                  <a:pt x="90" y="28"/>
                  <a:pt x="95" y="28"/>
                  <a:pt x="99" y="28"/>
                </a:cubicBezTo>
                <a:close/>
                <a:moveTo>
                  <a:pt x="62" y="4"/>
                </a:moveTo>
                <a:cubicBezTo>
                  <a:pt x="69" y="4"/>
                  <a:pt x="76" y="13"/>
                  <a:pt x="81" y="26"/>
                </a:cubicBezTo>
                <a:cubicBezTo>
                  <a:pt x="74" y="28"/>
                  <a:pt x="68" y="30"/>
                  <a:pt x="62" y="33"/>
                </a:cubicBezTo>
                <a:cubicBezTo>
                  <a:pt x="56" y="30"/>
                  <a:pt x="50" y="28"/>
                  <a:pt x="43" y="26"/>
                </a:cubicBezTo>
                <a:cubicBezTo>
                  <a:pt x="48" y="13"/>
                  <a:pt x="55" y="4"/>
                  <a:pt x="62" y="4"/>
                </a:cubicBezTo>
                <a:close/>
                <a:moveTo>
                  <a:pt x="8" y="34"/>
                </a:moveTo>
                <a:cubicBezTo>
                  <a:pt x="10" y="30"/>
                  <a:pt x="16" y="28"/>
                  <a:pt x="25" y="28"/>
                </a:cubicBezTo>
                <a:cubicBezTo>
                  <a:pt x="29" y="28"/>
                  <a:pt x="34" y="28"/>
                  <a:pt x="38" y="29"/>
                </a:cubicBezTo>
                <a:cubicBezTo>
                  <a:pt x="37" y="35"/>
                  <a:pt x="36" y="41"/>
                  <a:pt x="35" y="48"/>
                </a:cubicBezTo>
                <a:cubicBezTo>
                  <a:pt x="29" y="52"/>
                  <a:pt x="23" y="57"/>
                  <a:pt x="19" y="61"/>
                </a:cubicBezTo>
                <a:cubicBezTo>
                  <a:pt x="9" y="50"/>
                  <a:pt x="4" y="40"/>
                  <a:pt x="8" y="34"/>
                </a:cubicBezTo>
                <a:close/>
                <a:moveTo>
                  <a:pt x="19" y="67"/>
                </a:moveTo>
                <a:cubicBezTo>
                  <a:pt x="23" y="71"/>
                  <a:pt x="29" y="76"/>
                  <a:pt x="35" y="80"/>
                </a:cubicBezTo>
                <a:cubicBezTo>
                  <a:pt x="36" y="87"/>
                  <a:pt x="37" y="93"/>
                  <a:pt x="38" y="99"/>
                </a:cubicBezTo>
                <a:cubicBezTo>
                  <a:pt x="34" y="100"/>
                  <a:pt x="29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16" y="100"/>
                  <a:pt x="10" y="98"/>
                  <a:pt x="8" y="94"/>
                </a:cubicBezTo>
                <a:cubicBezTo>
                  <a:pt x="4" y="88"/>
                  <a:pt x="9" y="78"/>
                  <a:pt x="19" y="67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round/>
          </a:ln>
        </p:spPr>
        <p:txBody>
          <a:bodyPr anchor="ctr" anchorCtr="0">
            <a:normAutofit fontScale="72500"/>
          </a:bodyPr>
          <a:lstStyle/>
          <a:p>
            <a:pPr eaLnBrk="0" hangingPunct="0">
              <a:buFontTx/>
              <a:buNone/>
              <a:defRPr/>
            </a:pPr>
            <a:endParaRPr lang="id-ID" sz="2400"/>
          </a:p>
        </p:txBody>
      </p:sp>
      <p:sp>
        <p:nvSpPr>
          <p:cNvPr id="20" name="Freeform 155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5794290" y="4123712"/>
            <a:ext cx="61384" cy="61384"/>
          </a:xfrm>
          <a:custGeom>
            <a:avLst/>
            <a:gdLst/>
            <a:ahLst/>
            <a:cxnLst>
              <a:cxn ang="0">
                <a:pos x="10" y="20"/>
              </a:cxn>
              <a:cxn ang="0">
                <a:pos x="20" y="10"/>
              </a:cxn>
              <a:cxn ang="0">
                <a:pos x="10" y="0"/>
              </a:cxn>
              <a:cxn ang="0">
                <a:pos x="0" y="10"/>
              </a:cxn>
              <a:cxn ang="0">
                <a:pos x="10" y="20"/>
              </a:cxn>
              <a:cxn ang="0">
                <a:pos x="10" y="4"/>
              </a:cxn>
              <a:cxn ang="0">
                <a:pos x="16" y="10"/>
              </a:cxn>
              <a:cxn ang="0">
                <a:pos x="10" y="16"/>
              </a:cxn>
              <a:cxn ang="0">
                <a:pos x="4" y="10"/>
              </a:cxn>
              <a:cxn ang="0">
                <a:pos x="10" y="4"/>
              </a:cxn>
            </a:cxnLst>
            <a:rect l="0" t="0" r="r" b="b"/>
            <a:pathLst>
              <a:path w="20" h="20">
                <a:moveTo>
                  <a:pt x="10" y="20"/>
                </a:moveTo>
                <a:cubicBezTo>
                  <a:pt x="16" y="20"/>
                  <a:pt x="20" y="16"/>
                  <a:pt x="20" y="10"/>
                </a:cubicBezTo>
                <a:cubicBezTo>
                  <a:pt x="20" y="4"/>
                  <a:pt x="16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16"/>
                  <a:pt x="4" y="20"/>
                  <a:pt x="10" y="20"/>
                </a:cubicBezTo>
                <a:close/>
                <a:moveTo>
                  <a:pt x="10" y="4"/>
                </a:moveTo>
                <a:cubicBezTo>
                  <a:pt x="13" y="4"/>
                  <a:pt x="16" y="7"/>
                  <a:pt x="16" y="10"/>
                </a:cubicBezTo>
                <a:cubicBezTo>
                  <a:pt x="16" y="13"/>
                  <a:pt x="13" y="16"/>
                  <a:pt x="10" y="16"/>
                </a:cubicBezTo>
                <a:cubicBezTo>
                  <a:pt x="7" y="16"/>
                  <a:pt x="4" y="13"/>
                  <a:pt x="4" y="10"/>
                </a:cubicBezTo>
                <a:cubicBezTo>
                  <a:pt x="4" y="7"/>
                  <a:pt x="7" y="4"/>
                  <a:pt x="10" y="4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round/>
          </a:ln>
        </p:spPr>
        <p:txBody>
          <a:bodyPr anchor="ctr" anchorCtr="0">
            <a:normAutofit fontScale="25000" lnSpcReduction="20000"/>
          </a:bodyPr>
          <a:lstStyle/>
          <a:p>
            <a:pPr eaLnBrk="0" hangingPunct="0">
              <a:buFontTx/>
              <a:buNone/>
              <a:defRPr/>
            </a:pPr>
            <a:endParaRPr lang="id-ID" sz="2400"/>
          </a:p>
        </p:txBody>
      </p:sp>
      <p:sp>
        <p:nvSpPr>
          <p:cNvPr id="40" name="文本框 32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829870" y="2207452"/>
            <a:ext cx="121073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norm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Calibri" panose="020F0502020204030204" charset="0"/>
              </a:rPr>
              <a:t>功能</a:t>
            </a:r>
            <a:r>
              <a:rPr lang="en-US" altLang="zh-CN" sz="2400" b="1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Calibri" panose="020F0502020204030204" charset="0"/>
              </a:rPr>
              <a:t>1</a:t>
            </a:r>
            <a:endParaRPr lang="zh-CN" altLang="en-US" sz="2400" b="1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Calibri" panose="020F0502020204030204" charset="0"/>
            </a:endParaRPr>
          </a:p>
        </p:txBody>
      </p:sp>
      <p:sp>
        <p:nvSpPr>
          <p:cNvPr id="41" name="文本框 32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426625" y="4055710"/>
            <a:ext cx="121073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norm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Calibri" panose="020F0502020204030204" charset="0"/>
              </a:rPr>
              <a:t>功能</a:t>
            </a:r>
            <a:r>
              <a:rPr lang="en-US" altLang="zh-CN" sz="2400" b="1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Calibri" panose="020F0502020204030204" charset="0"/>
              </a:rPr>
              <a:t>2</a:t>
            </a:r>
            <a:endParaRPr lang="zh-CN" altLang="en-US" sz="2400" b="1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Calibri" panose="020F0502020204030204" charset="0"/>
            </a:endParaRPr>
          </a:p>
        </p:txBody>
      </p:sp>
      <p:sp>
        <p:nvSpPr>
          <p:cNvPr id="12" name="文本框 32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6173757" y="2023643"/>
            <a:ext cx="360468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noAutofit/>
          </a:bodyPr>
          <a:lstStyle/>
          <a:p>
            <a:r>
              <a:rPr lang="zh-CN" altLang="en-US" sz="2800" b="1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Calibri" panose="020F0502020204030204" charset="0"/>
              </a:rPr>
              <a:t>功能</a:t>
            </a:r>
            <a:r>
              <a:rPr lang="en-US" altLang="zh-CN" sz="2800" b="1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Calibri" panose="020F0502020204030204" charset="0"/>
              </a:rPr>
              <a:t>1</a:t>
            </a:r>
            <a:endParaRPr lang="en-US" altLang="zh-CN" sz="2800" b="1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Calibri" panose="020F0502020204030204" charset="0"/>
            </a:endParaRPr>
          </a:p>
        </p:txBody>
      </p:sp>
      <p:sp>
        <p:nvSpPr>
          <p:cNvPr id="16" name="TextBox 36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173470" y="2626360"/>
            <a:ext cx="5507990" cy="604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 anchorCtr="0">
            <a:noAutofit/>
          </a:bodyPr>
          <a:lstStyle/>
          <a:p>
            <a:pPr eaLnBrk="0" hangingPunct="0"/>
            <a:r>
              <a:rPr lang="zh-CN" altLang="id-ID" sz="24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Arial" panose="020B0604020202020204" pitchFamily="34" charset="0"/>
              </a:rPr>
              <a:t>记录包括中期在内我们组所做的一切结果与方法</a:t>
            </a:r>
            <a:endParaRPr lang="zh-CN" altLang="id-ID" sz="24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sym typeface="Arial" panose="020B0604020202020204" pitchFamily="34" charset="0"/>
            </a:endParaRPr>
          </a:p>
        </p:txBody>
      </p:sp>
      <p:sp>
        <p:nvSpPr>
          <p:cNvPr id="17" name="文本框 32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6173353" y="3855883"/>
            <a:ext cx="360468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noAutofit/>
          </a:bodyPr>
          <a:lstStyle/>
          <a:p>
            <a:r>
              <a:rPr lang="zh-CN" altLang="en-US" sz="2800" b="1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Calibri" panose="020F0502020204030204" charset="0"/>
              </a:rPr>
              <a:t>功能</a:t>
            </a:r>
            <a:r>
              <a:rPr lang="en-US" altLang="zh-CN" sz="2800" b="1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Calibri" panose="020F0502020204030204" charset="0"/>
              </a:rPr>
              <a:t>2</a:t>
            </a:r>
            <a:endParaRPr lang="en-US" altLang="zh-CN" sz="2800" b="1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Calibri" panose="020F0502020204030204" charset="0"/>
            </a:endParaRPr>
          </a:p>
        </p:txBody>
      </p:sp>
      <p:sp>
        <p:nvSpPr>
          <p:cNvPr id="21" name="TextBox 36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6173470" y="4443730"/>
            <a:ext cx="5396865" cy="2169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 anchorCtr="0">
            <a:normAutofit fontScale="90000"/>
          </a:bodyPr>
          <a:lstStyle/>
          <a:p>
            <a:pPr eaLnBrk="0" hangingPunct="0"/>
            <a:r>
              <a:rPr lang="zh-CN" altLang="id-ID" sz="24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Arial" panose="020B0604020202020204" pitchFamily="34" charset="0"/>
              </a:rPr>
              <a:t>对选出的</a:t>
            </a:r>
            <a:r>
              <a:rPr lang="en-US" altLang="zh-CN" sz="24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Arial" panose="020B0604020202020204" pitchFamily="34" charset="0"/>
              </a:rPr>
              <a:t>6</a:t>
            </a:r>
            <a:r>
              <a:rPr lang="zh-CN" altLang="en-US" sz="24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Arial" panose="020B0604020202020204" pitchFamily="34" charset="0"/>
              </a:rPr>
              <a:t>个基因，每个基因都利用在线网站，展示生存分析、泛癌分析、人体各组织表达量分布、细胞内表达部位分布。以及，每个基因都附上</a:t>
            </a:r>
            <a:r>
              <a:rPr lang="en-US" altLang="zh-CN" sz="24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Arial" panose="020B0604020202020204" pitchFamily="34" charset="0"/>
              </a:rPr>
              <a:t>Pubmed</a:t>
            </a:r>
            <a:r>
              <a:rPr lang="zh-CN" altLang="en-US" sz="24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Arial" panose="020B0604020202020204" pitchFamily="34" charset="0"/>
              </a:rPr>
              <a:t>上相关度最高的文献。同时我们组也会阅读这些文献对</a:t>
            </a:r>
            <a:r>
              <a:rPr lang="en-US" altLang="zh-CN" sz="24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Arial" panose="020B0604020202020204" pitchFamily="34" charset="0"/>
              </a:rPr>
              <a:t>6</a:t>
            </a:r>
            <a:r>
              <a:rPr lang="zh-CN" altLang="en-US" sz="24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sym typeface="Arial" panose="020B0604020202020204" pitchFamily="34" charset="0"/>
              </a:rPr>
              <a:t>个基因进行更详细的注释</a:t>
            </a:r>
            <a:endParaRPr lang="zh-CN" altLang="en-US" sz="24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13"/>
            </p:custDataLst>
          </p:nvPr>
        </p:nvSpPr>
        <p:spPr>
          <a:xfrm>
            <a:off x="1446210" y="458067"/>
            <a:ext cx="9727311" cy="794707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>
              <a:defRPr sz="4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latin typeface="华文新魏" panose="02010800040101010101" charset="-122"/>
                <a:ea typeface="华文新魏" panose="02010800040101010101" charset="-122"/>
              </a:rPr>
              <a:t>后期展望：网站建设</a:t>
            </a:r>
            <a:endParaRPr lang="zh-CN" altLang="en-US" dirty="0"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文本框 18"/>
          <p:cNvSpPr txBox="1"/>
          <p:nvPr>
            <p:custDataLst>
              <p:tags r:id="rId1"/>
            </p:custDataLst>
          </p:nvPr>
        </p:nvSpPr>
        <p:spPr>
          <a:xfrm>
            <a:off x="1446210" y="458067"/>
            <a:ext cx="9727311" cy="794707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>
              <a:defRPr sz="4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latin typeface="华文新魏" panose="02010800040101010101" charset="-122"/>
                <a:ea typeface="华文新魏" panose="02010800040101010101" charset="-122"/>
              </a:rPr>
              <a:t>经费使用：教材与教程</a:t>
            </a:r>
            <a:endParaRPr lang="zh-CN" altLang="en-US" dirty="0">
              <a:latin typeface="华文新魏" panose="02010800040101010101" charset="-122"/>
              <a:ea typeface="华文新魏" panose="02010800040101010101" charset="-122"/>
            </a:endParaRPr>
          </a:p>
        </p:txBody>
      </p:sp>
      <p:pic>
        <p:nvPicPr>
          <p:cNvPr id="2" name="图片 1" descr="2021-05-05 (25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5025" y="2974340"/>
            <a:ext cx="1811020" cy="3746500"/>
          </a:xfrm>
          <a:prstGeom prst="rect">
            <a:avLst/>
          </a:prstGeom>
        </p:spPr>
      </p:pic>
      <p:pic>
        <p:nvPicPr>
          <p:cNvPr id="3" name="图片 2" descr="2021-05-05 (26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3945" y="1013460"/>
            <a:ext cx="2164080" cy="5707380"/>
          </a:xfrm>
          <a:prstGeom prst="rect">
            <a:avLst/>
          </a:prstGeom>
        </p:spPr>
      </p:pic>
      <p:pic>
        <p:nvPicPr>
          <p:cNvPr id="4" name="图片 3" descr="2021-05-05 (27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2245" y="2260600"/>
            <a:ext cx="2094230" cy="4460240"/>
          </a:xfrm>
          <a:prstGeom prst="rect">
            <a:avLst/>
          </a:prstGeom>
        </p:spPr>
      </p:pic>
      <p:pic>
        <p:nvPicPr>
          <p:cNvPr id="5" name="图片 4" descr="2021-05-05 (29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5495" y="137160"/>
            <a:ext cx="2301240" cy="6583680"/>
          </a:xfrm>
          <a:prstGeom prst="rect">
            <a:avLst/>
          </a:prstGeom>
        </p:spPr>
      </p:pic>
      <p:pic>
        <p:nvPicPr>
          <p:cNvPr id="6" name="图片 5" descr="QQ图片20210505161443"/>
          <p:cNvPicPr>
            <a:picLocks noChangeAspect="1"/>
          </p:cNvPicPr>
          <p:nvPr/>
        </p:nvPicPr>
        <p:blipFill>
          <a:blip r:embed="rId6"/>
          <a:srcRect t="16573" b="7583"/>
          <a:stretch>
            <a:fillRect/>
          </a:stretch>
        </p:blipFill>
        <p:spPr>
          <a:xfrm>
            <a:off x="151130" y="1684020"/>
            <a:ext cx="3127375" cy="502793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文本框 18"/>
          <p:cNvSpPr txBox="1"/>
          <p:nvPr>
            <p:custDataLst>
              <p:tags r:id="rId1"/>
            </p:custDataLst>
          </p:nvPr>
        </p:nvSpPr>
        <p:spPr>
          <a:xfrm>
            <a:off x="1446210" y="458067"/>
            <a:ext cx="9727311" cy="794707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>
              <a:defRPr sz="4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latin typeface="华文新魏" panose="02010800040101010101" charset="-122"/>
                <a:ea typeface="华文新魏" panose="02010800040101010101" charset="-122"/>
              </a:rPr>
              <a:t>经费使用：教材与教程</a:t>
            </a:r>
            <a:endParaRPr lang="zh-CN" altLang="en-US" dirty="0">
              <a:latin typeface="华文新魏" panose="02010800040101010101" charset="-122"/>
              <a:ea typeface="华文新魏" panose="02010800040101010101" charset="-122"/>
            </a:endParaRPr>
          </a:p>
        </p:txBody>
      </p:sp>
      <p:pic>
        <p:nvPicPr>
          <p:cNvPr id="2" name="图片 1" descr="2021-05-11 (5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835" y="1438275"/>
            <a:ext cx="7894320" cy="496824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57"/>
          <p:cNvSpPr/>
          <p:nvPr>
            <p:custDataLst>
              <p:tags r:id="rId1"/>
            </p:custDataLst>
          </p:nvPr>
        </p:nvSpPr>
        <p:spPr bwMode="auto">
          <a:xfrm>
            <a:off x="2583773" y="2492573"/>
            <a:ext cx="1316150" cy="1322201"/>
          </a:xfrm>
          <a:custGeom>
            <a:avLst/>
            <a:gdLst>
              <a:gd name="T0" fmla="*/ 8 w 38"/>
              <a:gd name="T1" fmla="*/ 0 h 38"/>
              <a:gd name="T2" fmla="*/ 0 w 38"/>
              <a:gd name="T3" fmla="*/ 19 h 38"/>
              <a:gd name="T4" fmla="*/ 19 w 38"/>
              <a:gd name="T5" fmla="*/ 38 h 38"/>
              <a:gd name="T6" fmla="*/ 38 w 38"/>
              <a:gd name="T7" fmla="*/ 19 h 38"/>
              <a:gd name="T8" fmla="*/ 31 w 38"/>
              <a:gd name="T9" fmla="*/ 0 h 38"/>
              <a:gd name="T10" fmla="*/ 8 w 38"/>
              <a:gd name="T11" fmla="*/ 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38">
                <a:moveTo>
                  <a:pt x="8" y="0"/>
                </a:moveTo>
                <a:cubicBezTo>
                  <a:pt x="4" y="7"/>
                  <a:pt x="0" y="14"/>
                  <a:pt x="0" y="19"/>
                </a:cubicBezTo>
                <a:cubicBezTo>
                  <a:pt x="0" y="30"/>
                  <a:pt x="9" y="38"/>
                  <a:pt x="19" y="38"/>
                </a:cubicBezTo>
                <a:cubicBezTo>
                  <a:pt x="29" y="38"/>
                  <a:pt x="38" y="30"/>
                  <a:pt x="38" y="19"/>
                </a:cubicBezTo>
                <a:cubicBezTo>
                  <a:pt x="38" y="14"/>
                  <a:pt x="35" y="7"/>
                  <a:pt x="31" y="0"/>
                </a:cubicBezTo>
                <a:lnTo>
                  <a:pt x="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5"/>
          <p:cNvSpPr/>
          <p:nvPr>
            <p:custDataLst>
              <p:tags r:id="rId2"/>
            </p:custDataLst>
          </p:nvPr>
        </p:nvSpPr>
        <p:spPr bwMode="auto">
          <a:xfrm>
            <a:off x="2553284" y="1893733"/>
            <a:ext cx="1346639" cy="1921041"/>
          </a:xfrm>
          <a:custGeom>
            <a:avLst/>
            <a:gdLst>
              <a:gd name="T0" fmla="*/ 21 w 39"/>
              <a:gd name="T1" fmla="*/ 0 h 57"/>
              <a:gd name="T2" fmla="*/ 1 w 39"/>
              <a:gd name="T3" fmla="*/ 38 h 57"/>
              <a:gd name="T4" fmla="*/ 20 w 39"/>
              <a:gd name="T5" fmla="*/ 57 h 57"/>
              <a:gd name="T6" fmla="*/ 39 w 39"/>
              <a:gd name="T7" fmla="*/ 38 h 57"/>
              <a:gd name="T8" fmla="*/ 21 w 39"/>
              <a:gd name="T9" fmla="*/ 0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" h="57">
                <a:moveTo>
                  <a:pt x="21" y="0"/>
                </a:moveTo>
                <a:cubicBezTo>
                  <a:pt x="21" y="0"/>
                  <a:pt x="0" y="27"/>
                  <a:pt x="1" y="38"/>
                </a:cubicBezTo>
                <a:cubicBezTo>
                  <a:pt x="1" y="48"/>
                  <a:pt x="9" y="57"/>
                  <a:pt x="20" y="57"/>
                </a:cubicBezTo>
                <a:cubicBezTo>
                  <a:pt x="30" y="57"/>
                  <a:pt x="39" y="48"/>
                  <a:pt x="39" y="38"/>
                </a:cubicBezTo>
                <a:cubicBezTo>
                  <a:pt x="39" y="26"/>
                  <a:pt x="21" y="0"/>
                  <a:pt x="21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文本框 31"/>
          <p:cNvSpPr txBox="1"/>
          <p:nvPr>
            <p:custDataLst>
              <p:tags r:id="rId3"/>
            </p:custDataLst>
          </p:nvPr>
        </p:nvSpPr>
        <p:spPr>
          <a:xfrm>
            <a:off x="2782301" y="2827273"/>
            <a:ext cx="888604" cy="681934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accent2"/>
                </a:solidFill>
              </a:rPr>
              <a:t>01</a:t>
            </a:r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24" name="Freeform 65"/>
          <p:cNvSpPr/>
          <p:nvPr>
            <p:custDataLst>
              <p:tags r:id="rId4"/>
            </p:custDataLst>
          </p:nvPr>
        </p:nvSpPr>
        <p:spPr bwMode="auto">
          <a:xfrm>
            <a:off x="5219700" y="2341245"/>
            <a:ext cx="1297305" cy="1480185"/>
          </a:xfrm>
          <a:custGeom>
            <a:avLst/>
            <a:gdLst>
              <a:gd name="T0" fmla="*/ 28 w 38"/>
              <a:gd name="T1" fmla="*/ 0 h 43"/>
              <a:gd name="T2" fmla="*/ 10 w 38"/>
              <a:gd name="T3" fmla="*/ 0 h 43"/>
              <a:gd name="T4" fmla="*/ 0 w 38"/>
              <a:gd name="T5" fmla="*/ 24 h 43"/>
              <a:gd name="T6" fmla="*/ 19 w 38"/>
              <a:gd name="T7" fmla="*/ 43 h 43"/>
              <a:gd name="T8" fmla="*/ 38 w 38"/>
              <a:gd name="T9" fmla="*/ 24 h 43"/>
              <a:gd name="T10" fmla="*/ 28 w 38"/>
              <a:gd name="T11" fmla="*/ 0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43">
                <a:moveTo>
                  <a:pt x="28" y="0"/>
                </a:moveTo>
                <a:cubicBezTo>
                  <a:pt x="10" y="0"/>
                  <a:pt x="10" y="0"/>
                  <a:pt x="10" y="0"/>
                </a:cubicBezTo>
                <a:cubicBezTo>
                  <a:pt x="5" y="8"/>
                  <a:pt x="0" y="18"/>
                  <a:pt x="0" y="24"/>
                </a:cubicBezTo>
                <a:cubicBezTo>
                  <a:pt x="0" y="34"/>
                  <a:pt x="8" y="43"/>
                  <a:pt x="19" y="43"/>
                </a:cubicBezTo>
                <a:cubicBezTo>
                  <a:pt x="29" y="43"/>
                  <a:pt x="38" y="34"/>
                  <a:pt x="38" y="24"/>
                </a:cubicBezTo>
                <a:cubicBezTo>
                  <a:pt x="38" y="18"/>
                  <a:pt x="33" y="8"/>
                  <a:pt x="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Freeform 5"/>
          <p:cNvSpPr/>
          <p:nvPr>
            <p:custDataLst>
              <p:tags r:id="rId5"/>
            </p:custDataLst>
          </p:nvPr>
        </p:nvSpPr>
        <p:spPr bwMode="auto">
          <a:xfrm>
            <a:off x="5176036" y="1893733"/>
            <a:ext cx="1346639" cy="1921041"/>
          </a:xfrm>
          <a:custGeom>
            <a:avLst/>
            <a:gdLst>
              <a:gd name="T0" fmla="*/ 21 w 39"/>
              <a:gd name="T1" fmla="*/ 0 h 57"/>
              <a:gd name="T2" fmla="*/ 1 w 39"/>
              <a:gd name="T3" fmla="*/ 38 h 57"/>
              <a:gd name="T4" fmla="*/ 20 w 39"/>
              <a:gd name="T5" fmla="*/ 57 h 57"/>
              <a:gd name="T6" fmla="*/ 39 w 39"/>
              <a:gd name="T7" fmla="*/ 38 h 57"/>
              <a:gd name="T8" fmla="*/ 21 w 39"/>
              <a:gd name="T9" fmla="*/ 0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" h="57">
                <a:moveTo>
                  <a:pt x="21" y="0"/>
                </a:moveTo>
                <a:cubicBezTo>
                  <a:pt x="21" y="0"/>
                  <a:pt x="0" y="27"/>
                  <a:pt x="1" y="38"/>
                </a:cubicBezTo>
                <a:cubicBezTo>
                  <a:pt x="1" y="48"/>
                  <a:pt x="9" y="57"/>
                  <a:pt x="20" y="57"/>
                </a:cubicBezTo>
                <a:cubicBezTo>
                  <a:pt x="30" y="57"/>
                  <a:pt x="39" y="48"/>
                  <a:pt x="39" y="38"/>
                </a:cubicBezTo>
                <a:cubicBezTo>
                  <a:pt x="39" y="26"/>
                  <a:pt x="21" y="0"/>
                  <a:pt x="21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61"/>
          <p:cNvSpPr/>
          <p:nvPr>
            <p:custDataLst>
              <p:tags r:id="rId6"/>
            </p:custDataLst>
          </p:nvPr>
        </p:nvSpPr>
        <p:spPr bwMode="auto">
          <a:xfrm>
            <a:off x="7849870" y="2752090"/>
            <a:ext cx="1290955" cy="1059180"/>
          </a:xfrm>
          <a:custGeom>
            <a:avLst/>
            <a:gdLst>
              <a:gd name="T0" fmla="*/ 3 w 38"/>
              <a:gd name="T1" fmla="*/ 0 h 31"/>
              <a:gd name="T2" fmla="*/ 0 w 38"/>
              <a:gd name="T3" fmla="*/ 12 h 31"/>
              <a:gd name="T4" fmla="*/ 19 w 38"/>
              <a:gd name="T5" fmla="*/ 31 h 31"/>
              <a:gd name="T6" fmla="*/ 38 w 38"/>
              <a:gd name="T7" fmla="*/ 12 h 31"/>
              <a:gd name="T8" fmla="*/ 34 w 38"/>
              <a:gd name="T9" fmla="*/ 0 h 31"/>
              <a:gd name="T10" fmla="*/ 3 w 38"/>
              <a:gd name="T11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31">
                <a:moveTo>
                  <a:pt x="3" y="0"/>
                </a:moveTo>
                <a:cubicBezTo>
                  <a:pt x="1" y="5"/>
                  <a:pt x="0" y="9"/>
                  <a:pt x="0" y="12"/>
                </a:cubicBezTo>
                <a:cubicBezTo>
                  <a:pt x="0" y="23"/>
                  <a:pt x="8" y="31"/>
                  <a:pt x="19" y="31"/>
                </a:cubicBezTo>
                <a:cubicBezTo>
                  <a:pt x="29" y="31"/>
                  <a:pt x="38" y="23"/>
                  <a:pt x="38" y="12"/>
                </a:cubicBezTo>
                <a:cubicBezTo>
                  <a:pt x="38" y="9"/>
                  <a:pt x="36" y="5"/>
                  <a:pt x="34" y="0"/>
                </a:cubicBezTo>
                <a:lnTo>
                  <a:pt x="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5"/>
          <p:cNvSpPr/>
          <p:nvPr>
            <p:custDataLst>
              <p:tags r:id="rId7"/>
            </p:custDataLst>
          </p:nvPr>
        </p:nvSpPr>
        <p:spPr bwMode="auto">
          <a:xfrm>
            <a:off x="7798789" y="1893733"/>
            <a:ext cx="1346639" cy="1921041"/>
          </a:xfrm>
          <a:custGeom>
            <a:avLst/>
            <a:gdLst>
              <a:gd name="T0" fmla="*/ 21 w 39"/>
              <a:gd name="T1" fmla="*/ 0 h 57"/>
              <a:gd name="T2" fmla="*/ 1 w 39"/>
              <a:gd name="T3" fmla="*/ 38 h 57"/>
              <a:gd name="T4" fmla="*/ 20 w 39"/>
              <a:gd name="T5" fmla="*/ 57 h 57"/>
              <a:gd name="T6" fmla="*/ 39 w 39"/>
              <a:gd name="T7" fmla="*/ 38 h 57"/>
              <a:gd name="T8" fmla="*/ 21 w 39"/>
              <a:gd name="T9" fmla="*/ 0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" h="57">
                <a:moveTo>
                  <a:pt x="21" y="0"/>
                </a:moveTo>
                <a:cubicBezTo>
                  <a:pt x="21" y="0"/>
                  <a:pt x="0" y="27"/>
                  <a:pt x="1" y="38"/>
                </a:cubicBezTo>
                <a:cubicBezTo>
                  <a:pt x="1" y="48"/>
                  <a:pt x="9" y="57"/>
                  <a:pt x="20" y="57"/>
                </a:cubicBezTo>
                <a:cubicBezTo>
                  <a:pt x="30" y="57"/>
                  <a:pt x="39" y="48"/>
                  <a:pt x="39" y="38"/>
                </a:cubicBezTo>
                <a:cubicBezTo>
                  <a:pt x="39" y="26"/>
                  <a:pt x="21" y="0"/>
                  <a:pt x="21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文本框 37"/>
          <p:cNvSpPr txBox="1"/>
          <p:nvPr>
            <p:custDataLst>
              <p:tags r:id="rId8"/>
            </p:custDataLst>
          </p:nvPr>
        </p:nvSpPr>
        <p:spPr>
          <a:xfrm>
            <a:off x="5428665" y="2827273"/>
            <a:ext cx="888604" cy="681934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accent2"/>
                </a:solidFill>
              </a:rPr>
              <a:t>02</a:t>
            </a:r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39" name="文本框 38"/>
          <p:cNvSpPr txBox="1"/>
          <p:nvPr>
            <p:custDataLst>
              <p:tags r:id="rId9"/>
            </p:custDataLst>
          </p:nvPr>
        </p:nvSpPr>
        <p:spPr>
          <a:xfrm>
            <a:off x="8045863" y="2822563"/>
            <a:ext cx="888604" cy="681934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accent2"/>
                </a:solidFill>
              </a:rPr>
              <a:t>03</a:t>
            </a:r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10"/>
            </p:custDataLst>
          </p:nvPr>
        </p:nvSpPr>
        <p:spPr>
          <a:xfrm>
            <a:off x="7528126" y="4443709"/>
            <a:ext cx="1889234" cy="1988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Bef>
                <a:spcPct val="0"/>
              </a:spcBef>
              <a:buFontTx/>
              <a:buNone/>
              <a:defRPr>
                <a:solidFill>
                  <a:schemeClr val="accent2"/>
                </a:solidFill>
                <a:latin typeface="+mn-ea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</a:rPr>
              <a:t>基因的功能探究</a:t>
            </a:r>
            <a:endParaRPr lang="zh-CN" altLang="en-US" dirty="0">
              <a:solidFill>
                <a:schemeClr val="bg2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4904739" y="4443709"/>
            <a:ext cx="1889234" cy="1988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Bef>
                <a:spcPct val="0"/>
              </a:spcBef>
              <a:buFontTx/>
              <a:buNone/>
              <a:defRPr>
                <a:solidFill>
                  <a:schemeClr val="accent2"/>
                </a:solidFill>
                <a:latin typeface="+mn-ea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Logistic Regression</a:t>
            </a:r>
            <a:r>
              <a:rPr lang="zh-CN" altLang="en-US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进一步筛选对药物敏感的基因</a:t>
            </a:r>
            <a:endParaRPr lang="en-US" altLang="zh-CN" dirty="0">
              <a:solidFill>
                <a:schemeClr val="bg2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2281246" y="4443709"/>
            <a:ext cx="1889234" cy="1988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Bef>
                <a:spcPct val="0"/>
              </a:spcBef>
              <a:buFontTx/>
              <a:buNone/>
              <a:defRPr>
                <a:solidFill>
                  <a:schemeClr val="accent2"/>
                </a:solidFill>
                <a:latin typeface="+mn-ea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DMGs</a:t>
            </a:r>
            <a:r>
              <a:rPr lang="zh-CN" altLang="en-US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的获得</a:t>
            </a:r>
            <a:endParaRPr lang="zh-CN" altLang="en-US" dirty="0">
              <a:solidFill>
                <a:schemeClr val="bg2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1446210" y="458067"/>
            <a:ext cx="9727311" cy="794707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>
              <a:defRPr sz="4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latin typeface="华文新魏" panose="02010800040101010101" charset="-122"/>
                <a:ea typeface="华文新魏" panose="02010800040101010101" charset="-122"/>
              </a:rPr>
              <a:t>进度汇报：从前期到中期，我们做了什么？</a:t>
            </a:r>
            <a:endParaRPr lang="zh-CN" altLang="en-US" dirty="0"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680970" y="4185285"/>
            <a:ext cx="68300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0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感谢老师们的聆听</a:t>
            </a:r>
            <a:endParaRPr lang="zh-CN" altLang="en-US" sz="60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5125" y="394970"/>
            <a:ext cx="4070350" cy="1325880"/>
          </a:xfrm>
        </p:spPr>
        <p:txBody>
          <a:bodyPr/>
          <a:p>
            <a:r>
              <a:rPr lang="en-US" altLang="zh-CN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DMGs</a:t>
            </a:r>
            <a:r>
              <a:rPr lang="zh-CN" altLang="en-US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的获得</a:t>
            </a:r>
            <a:endParaRPr lang="zh-CN" altLang="en-US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5125" y="2014220"/>
            <a:ext cx="6061075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最开始是打算用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语言中的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CHAMP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包进行差异分析</a:t>
            </a:r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事实上，如果用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语言进行差异分析的话，无论是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GEO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或是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TCGA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数据库，无论数据谱是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RNA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或是甲基化数据谱，目前，网上都已有大量现成代码。</a:t>
            </a:r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在差异分析阶段，不同项目的操作模式大同小异。</a:t>
            </a:r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但当我们按传统的套入模板代码，进行分析时，出现了如下问题：</a:t>
            </a:r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6" name="图片 5" descr="2021-05-05 (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01740" y="13335"/>
            <a:ext cx="5908040" cy="68713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365125" y="394970"/>
            <a:ext cx="4070350" cy="1325880"/>
          </a:xfrm>
        </p:spPr>
        <p:txBody>
          <a:bodyPr>
            <a:normAutofit/>
          </a:bodyPr>
          <a:p>
            <a:r>
              <a:rPr lang="en-US" altLang="zh-CN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DMGs</a:t>
            </a:r>
            <a:r>
              <a:rPr lang="zh-CN" altLang="en-US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的获得</a:t>
            </a:r>
            <a:endParaRPr lang="zh-CN" altLang="en-US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 descr="2021-05-05 (8)"/>
          <p:cNvPicPr>
            <a:picLocks noChangeAspect="1"/>
          </p:cNvPicPr>
          <p:nvPr/>
        </p:nvPicPr>
        <p:blipFill>
          <a:blip r:embed="rId1"/>
          <a:srcRect t="-3993" r="28655"/>
          <a:stretch>
            <a:fillRect/>
          </a:stretch>
        </p:blipFill>
        <p:spPr>
          <a:xfrm>
            <a:off x="5492115" y="2580005"/>
            <a:ext cx="6673850" cy="4218940"/>
          </a:xfrm>
          <a:prstGeom prst="rect">
            <a:avLst/>
          </a:prstGeom>
        </p:spPr>
      </p:pic>
      <p:pic>
        <p:nvPicPr>
          <p:cNvPr id="6" name="图片 5" descr="2021-05-05 (6)_L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7520" y="1859915"/>
            <a:ext cx="5589270" cy="3279775"/>
          </a:xfrm>
          <a:prstGeom prst="rect">
            <a:avLst/>
          </a:prstGeom>
        </p:spPr>
      </p:pic>
      <p:pic>
        <p:nvPicPr>
          <p:cNvPr id="5" name="图片 4" descr="2021-05-05 (2)_LI"/>
          <p:cNvPicPr>
            <a:picLocks noChangeAspect="1"/>
          </p:cNvPicPr>
          <p:nvPr/>
        </p:nvPicPr>
        <p:blipFill>
          <a:blip r:embed="rId3"/>
          <a:srcRect l="777" t="58047" r="12854" b="491"/>
          <a:stretch>
            <a:fillRect/>
          </a:stretch>
        </p:blipFill>
        <p:spPr>
          <a:xfrm>
            <a:off x="5295900" y="42545"/>
            <a:ext cx="6870065" cy="26073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93395" y="1930400"/>
            <a:ext cx="326263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问题并非出自所安装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包太大，而是由于从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UCSC Xena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上下载的原始数据太大（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1.4G)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，光是导入数据就会让我们的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程序卡死。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多次尝试后仍然未能解决这一基本问题（可能确实是电脑配置不好），于是只好另辟蹊径</a:t>
            </a:r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365125" y="394970"/>
            <a:ext cx="4070350" cy="1325880"/>
          </a:xfrm>
        </p:spPr>
        <p:txBody>
          <a:bodyPr/>
          <a:p>
            <a:r>
              <a:rPr lang="en-US" altLang="zh-CN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DMGs</a:t>
            </a:r>
            <a:r>
              <a:rPr lang="zh-CN" altLang="en-US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的获得</a:t>
            </a:r>
            <a:endParaRPr lang="zh-CN" altLang="en-US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27710" y="2044065"/>
            <a:ext cx="475361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于是，我们发现了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UALCAN</a:t>
            </a:r>
            <a:endParaRPr lang="en-US" altLang="zh-CN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en-US" altLang="zh-CN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en-US" altLang="zh-CN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UALCAN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是一个基于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TCGA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的在线分析网站，它的主要功能就是记载各种肿瘤的基因差异表达情况</a:t>
            </a:r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由于数据是来自</a:t>
            </a:r>
            <a:r>
              <a:rPr lang="en-US" altLang="zh-CN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TCGA</a:t>
            </a:r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，因此，数据的准确性无可置疑</a:t>
            </a:r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所以，我们直接从该网站上获得了我们需要的差异基因</a:t>
            </a:r>
            <a:endParaRPr lang="zh-CN" altLang="en-US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pic>
        <p:nvPicPr>
          <p:cNvPr id="5" name="图片 4" descr="2021-05-05 (10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14720" y="1880870"/>
            <a:ext cx="5576570" cy="38588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365125" y="394970"/>
            <a:ext cx="4070350" cy="1325880"/>
          </a:xfrm>
        </p:spPr>
        <p:txBody>
          <a:bodyPr/>
          <a:p>
            <a:r>
              <a:rPr lang="en-US" altLang="zh-CN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DMGs</a:t>
            </a:r>
            <a:r>
              <a:rPr lang="zh-CN" altLang="en-US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的获得</a:t>
            </a:r>
            <a:endParaRPr lang="zh-CN" altLang="en-US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5" name="图片 4" descr="top-1-25-genes-with-hyp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79240" y="-8890"/>
            <a:ext cx="8130540" cy="68757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25450" y="2689860"/>
            <a:ext cx="35236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结果部分展示如右图：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  <a:p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最终，我们总共得到了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60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个</a:t>
            </a:r>
            <a:r>
              <a:rPr lang="en-US" altLang="zh-CN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DMGs</a:t>
            </a:r>
            <a:r>
              <a:rPr lang="zh-CN" altLang="en-US" sz="24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。</a:t>
            </a:r>
            <a:endParaRPr lang="zh-CN" altLang="en-US" sz="24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55930" y="311785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Logistic Regression</a:t>
            </a:r>
            <a:endParaRPr lang="zh-CN" altLang="en-US" sz="32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" y="1986915"/>
            <a:ext cx="5649595" cy="3412490"/>
          </a:xfrm>
          <a:prstGeom prst="rect">
            <a:avLst/>
          </a:prstGeom>
        </p:spPr>
      </p:pic>
      <p:pic>
        <p:nvPicPr>
          <p:cNvPr id="5" name="图片 4" descr="2021-05-16 (4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7080" y="4093210"/>
            <a:ext cx="7627620" cy="2781300"/>
          </a:xfrm>
          <a:prstGeom prst="rect">
            <a:avLst/>
          </a:prstGeom>
        </p:spPr>
      </p:pic>
      <p:pic>
        <p:nvPicPr>
          <p:cNvPr id="6" name="图片 5" descr="2021-05-16 (5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255" y="2540000"/>
            <a:ext cx="5265420" cy="92964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96265" y="974090"/>
            <a:ext cx="1874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原理概述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792345" y="2539365"/>
            <a:ext cx="1520825" cy="929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0934700" y="2540000"/>
            <a:ext cx="1270000" cy="9290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2021-05-05 (12)_L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1580515"/>
            <a:ext cx="10058400" cy="491934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5930" y="311785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bg2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Logistic Regression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596265" y="974090"/>
            <a:ext cx="2750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药物数据获取</a:t>
            </a:r>
            <a:endParaRPr lang="zh-CN" altLang="en-US" sz="280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74474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3_1"/>
  <p:tag name="KSO_WM_UNIT_LAYERLEVEL" val="1_1_1"/>
  <p:tag name="KSO_WM_UNIT_ID" val="custom20174474_9*l_h_i*1_3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0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a"/>
  <p:tag name="KSO_WM_UNIT_INDEX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CLEAR" val="0"/>
  <p:tag name="KSO_WM_UNIT_PRESET_TEXT_INDEX" val="0"/>
  <p:tag name="KSO_WM_UNIT_PRESET_TEXT_LEN" val="9"/>
  <p:tag name="KSO_WM_DIAGRAM_GROUP_CODE" val="l1_1"/>
  <p:tag name="KSO_WM_UNIT_ID" val="custom20174474_14*a*1"/>
  <p:tag name="KSO_WM_UNIT_TEXT_FILL_FORE_SCHEMECOLOR_INDEX" val="16"/>
  <p:tag name="KSO_WM_UNIT_TEXT_FILL_TYPE" val="1"/>
  <p:tag name="KSO_WM_UNIT_USESOURCEFORMAT_APPLY" val="1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10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i"/>
  <p:tag name="KSO_WM_UNIT_INDEX" val="1_1"/>
  <p:tag name="KSO_WM_UNIT_LAYERLEVEL" val="1_1"/>
  <p:tag name="KSO_WM_UNIT_ID" val="custom20174474_24*q_i*1_1"/>
  <p:tag name="KSO_WM_DIAGRAM_GROUP_CODE" val="q1-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0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i"/>
  <p:tag name="KSO_WM_UNIT_INDEX" val="1_2"/>
  <p:tag name="KSO_WM_UNIT_LAYERLEVEL" val="1_1"/>
  <p:tag name="KSO_WM_UNIT_ID" val="custom20174474_24*q_i*1_2"/>
  <p:tag name="KSO_WM_DIAGRAM_GROUP_CODE" val="q1-1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10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h_i"/>
  <p:tag name="KSO_WM_UNIT_INDEX" val="1_1_1"/>
  <p:tag name="KSO_WM_UNIT_LAYERLEVEL" val="1_1_1"/>
  <p:tag name="KSO_WM_UNIT_ID" val="custom20174474_24*q_h_i*1_1_1"/>
  <p:tag name="KSO_WM_DIAGRAM_GROUP_CODE" val="q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0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h_i"/>
  <p:tag name="KSO_WM_UNIT_INDEX" val="1_1_2"/>
  <p:tag name="KSO_WM_UNIT_LAYERLEVEL" val="1_1_1"/>
  <p:tag name="KSO_WM_UNIT_ID" val="custom20174474_24*q_h_i*1_1_2"/>
  <p:tag name="KSO_WM_DIAGRAM_GROUP_CODE" val="q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0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h_i"/>
  <p:tag name="KSO_WM_UNIT_INDEX" val="1_2_1"/>
  <p:tag name="KSO_WM_UNIT_LAYERLEVEL" val="1_1_1"/>
  <p:tag name="KSO_WM_UNIT_ID" val="custom20174474_24*q_h_i*1_2_1"/>
  <p:tag name="KSO_WM_DIAGRAM_GROUP_CODE" val="q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0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h_i"/>
  <p:tag name="KSO_WM_UNIT_INDEX" val="1_2_2"/>
  <p:tag name="KSO_WM_UNIT_LAYERLEVEL" val="1_1_1"/>
  <p:tag name="KSO_WM_UNIT_ID" val="custom20174474_24*q_h_i*1_2_2"/>
  <p:tag name="KSO_WM_DIAGRAM_GROUP_CODE" val="q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0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h_i"/>
  <p:tag name="KSO_WM_UNIT_INDEX" val="1_1_3"/>
  <p:tag name="KSO_WM_UNIT_LAYERLEVEL" val="1_1_1"/>
  <p:tag name="KSO_WM_UNIT_ID" val="custom20174474_24*q_h_i*1_1_3"/>
  <p:tag name="KSO_WM_DIAGRAM_GROUP_CODE" val="q1-1"/>
  <p:tag name="KSO_WM_UNIT_TEXT_FILL_FORE_SCHEMECOLOR_INDEX" val="14"/>
  <p:tag name="KSO_WM_UNIT_TEXT_FILL_TYPE" val="1"/>
  <p:tag name="KSO_WM_UNIT_USESOURCEFORMAT_APPLY" val="1"/>
</p:tagLst>
</file>

<file path=ppt/tags/tag10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h_i"/>
  <p:tag name="KSO_WM_UNIT_INDEX" val="1_2_3"/>
  <p:tag name="KSO_WM_UNIT_LAYERLEVEL" val="1_1_1"/>
  <p:tag name="KSO_WM_UNIT_ID" val="custom20174474_24*q_h_i*1_2_3"/>
  <p:tag name="KSO_WM_DIAGRAM_GROUP_CODE" val="q1-1"/>
  <p:tag name="KSO_WM_UNIT_TEXT_FILL_FORE_SCHEMECOLOR_INDEX" val="14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f"/>
  <p:tag name="KSO_WM_UNIT_INDEX" val="1_4_1"/>
  <p:tag name="KSO_WM_UNIT_LAYERLEVEL" val="1_1_1"/>
  <p:tag name="KSO_WM_UNIT_VALUE" val="11"/>
  <p:tag name="KSO_WM_UNIT_HIGHLIGHT" val="0"/>
  <p:tag name="KSO_WM_UNIT_COMPATIBLE" val="0"/>
  <p:tag name="KSO_WM_UNIT_CLEAR" val="0"/>
  <p:tag name="KSO_WM_UNIT_PRESET_TEXT_INDEX" val="3"/>
  <p:tag name="KSO_WM_UNIT_PRESET_TEXT_LEN" val="17"/>
  <p:tag name="KSO_WM_UNIT_ID" val="custom20174474_9*l_h_f*1_4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1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h_a"/>
  <p:tag name="KSO_WM_UNIT_INDEX" val="1_1_1"/>
  <p:tag name="KSO_WM_UNIT_LAYERLEVEL" val="1_1_1"/>
  <p:tag name="KSO_WM_UNIT_VALUE" val="13"/>
  <p:tag name="KSO_WM_UNIT_HIGHLIGHT" val="0"/>
  <p:tag name="KSO_WM_UNIT_COMPATIBLE" val="0"/>
  <p:tag name="KSO_WM_UNIT_CLEAR" val="0"/>
  <p:tag name="KSO_WM_UNIT_ID" val="custom20174474_24*q_h_a*1_1_1"/>
  <p:tag name="KSO_WM_DIAGRAM_GROUP_CODE" val="q1-1"/>
  <p:tag name="KSO_WM_UNIT_PRESET_TEXT" val="问题1"/>
  <p:tag name="KSO_WM_UNIT_TEXT_FILL_FORE_SCHEMECOLOR_INDEX" val="14"/>
  <p:tag name="KSO_WM_UNIT_TEXT_FILL_TYPE" val="1"/>
  <p:tag name="KSO_WM_UNIT_USESOURCEFORMAT_APPLY" val="1"/>
</p:tagLst>
</file>

<file path=ppt/tags/tag11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h_f"/>
  <p:tag name="KSO_WM_UNIT_INDEX" val="1_1_1"/>
  <p:tag name="KSO_WM_UNIT_LAYERLEVEL" val="1_1_1"/>
  <p:tag name="KSO_WM_UNIT_VALUE" val="28"/>
  <p:tag name="KSO_WM_UNIT_HIGHLIGHT" val="0"/>
  <p:tag name="KSO_WM_UNIT_COMPATIBLE" val="0"/>
  <p:tag name="KSO_WM_UNIT_CLEAR" val="0"/>
  <p:tag name="KSO_WM_UNIT_PRESET_TEXT_INDEX" val="2"/>
  <p:tag name="KSO_WM_UNIT_PRESET_TEXT_LEN" val="20"/>
  <p:tag name="KSO_WM_UNIT_ID" val="custom20174474_24*q_h_f*1_1_1"/>
  <p:tag name="KSO_WM_DIAGRAM_GROUP_CODE" val="q1-1"/>
  <p:tag name="KSO_WM_UNIT_TEXT_FILL_FORE_SCHEMECOLOR_INDEX" val="14"/>
  <p:tag name="KSO_WM_UNIT_TEXT_FILL_TYPE" val="1"/>
  <p:tag name="KSO_WM_UNIT_USESOURCEFORMAT_APPLY" val="1"/>
</p:tagLst>
</file>

<file path=ppt/tags/tag11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h_a"/>
  <p:tag name="KSO_WM_UNIT_INDEX" val="1_2_1"/>
  <p:tag name="KSO_WM_UNIT_LAYERLEVEL" val="1_1_1"/>
  <p:tag name="KSO_WM_UNIT_VALUE" val="13"/>
  <p:tag name="KSO_WM_UNIT_HIGHLIGHT" val="0"/>
  <p:tag name="KSO_WM_UNIT_COMPATIBLE" val="0"/>
  <p:tag name="KSO_WM_UNIT_CLEAR" val="0"/>
  <p:tag name="KSO_WM_UNIT_ID" val="custom20174474_24*q_h_a*1_2_1"/>
  <p:tag name="KSO_WM_DIAGRAM_GROUP_CODE" val="q1-1"/>
  <p:tag name="KSO_WM_UNIT_PRESET_TEXT" val="问题2"/>
  <p:tag name="KSO_WM_UNIT_TEXT_FILL_FORE_SCHEMECOLOR_INDEX" val="14"/>
  <p:tag name="KSO_WM_UNIT_TEXT_FILL_TYPE" val="1"/>
  <p:tag name="KSO_WM_UNIT_USESOURCEFORMAT_APPLY" val="1"/>
</p:tagLst>
</file>

<file path=ppt/tags/tag1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q_h_f"/>
  <p:tag name="KSO_WM_UNIT_INDEX" val="1_2_1"/>
  <p:tag name="KSO_WM_UNIT_LAYERLEVEL" val="1_1_1"/>
  <p:tag name="KSO_WM_UNIT_VALUE" val="28"/>
  <p:tag name="KSO_WM_UNIT_HIGHLIGHT" val="0"/>
  <p:tag name="KSO_WM_UNIT_COMPATIBLE" val="0"/>
  <p:tag name="KSO_WM_UNIT_CLEAR" val="0"/>
  <p:tag name="KSO_WM_UNIT_PRESET_TEXT_INDEX" val="2"/>
  <p:tag name="KSO_WM_UNIT_PRESET_TEXT_LEN" val="20"/>
  <p:tag name="KSO_WM_UNIT_ID" val="custom20174474_24*q_h_f*1_2_1"/>
  <p:tag name="KSO_WM_DIAGRAM_GROUP_CODE" val="q1-1"/>
  <p:tag name="KSO_WM_UNIT_TEXT_FILL_FORE_SCHEMECOLOR_INDEX" val="14"/>
  <p:tag name="KSO_WM_UNIT_TEXT_FILL_TYPE" val="1"/>
  <p:tag name="KSO_WM_UNIT_USESOURCEFORMAT_APPLY" val="1"/>
</p:tagLst>
</file>

<file path=ppt/tags/tag11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a"/>
  <p:tag name="KSO_WM_UNIT_INDEX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CLEAR" val="0"/>
  <p:tag name="KSO_WM_UNIT_PRESET_TEXT_INDEX" val="0"/>
  <p:tag name="KSO_WM_UNIT_PRESET_TEXT_LEN" val="9"/>
  <p:tag name="KSO_WM_DIAGRAM_GROUP_CODE" val="l1_1"/>
  <p:tag name="KSO_WM_UNIT_ID" val="custom20174474_14*a*1"/>
  <p:tag name="KSO_WM_UNIT_TEXT_FILL_FORE_SCHEMECOLOR_INDEX" val="16"/>
  <p:tag name="KSO_WM_UNIT_TEXT_FILL_TYPE" val="1"/>
  <p:tag name="KSO_WM_UNIT_USESOURCEFORMAT_APPLY" val="1"/>
</p:tagLst>
</file>

<file path=ppt/tags/tag115.xml><?xml version="1.0" encoding="utf-8"?>
<p:tagLst xmlns:p="http://schemas.openxmlformats.org/presentationml/2006/main">
  <p:tag name="KSO_WM_TAG_VERSION" val="1.0"/>
  <p:tag name="KSO_WM_SLIDE_ITEM_CNT" val="2"/>
  <p:tag name="KSO_WM_SLIDE_LAYOUT" val="a_q"/>
  <p:tag name="KSO_WM_SLIDE_LAYOUT_CNT" val="1_1"/>
  <p:tag name="KSO_WM_SLIDE_TYPE" val="text"/>
  <p:tag name="KSO_WM_BEAUTIFY_FLAG" val="#wm#"/>
  <p:tag name="KSO_WM_SLIDE_POSITION" val="103*150"/>
  <p:tag name="KSO_WM_SLIDE_SIZE" val="754*282"/>
  <p:tag name="KSO_WM_COMBINE_RELATE_SLIDE_ID" val="diagram20170124_1"/>
  <p:tag name="KSO_WM_TEMPLATE_CATEGORY" val="custom"/>
  <p:tag name="KSO_WM_TEMPLATE_INDEX" val="20174474"/>
  <p:tag name="KSO_WM_SLIDE_ID" val="custom20174474_24"/>
  <p:tag name="KSO_WM_SLIDE_INDEX" val="24"/>
  <p:tag name="KSO_WM_DIAGRAM_GROUP_CODE" val="q1-1"/>
  <p:tag name="KSO_WM_TEMPLATE_SUBCATEGORY" val="combine"/>
</p:tagLst>
</file>

<file path=ppt/tags/tag11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a"/>
  <p:tag name="KSO_WM_UNIT_INDEX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CLEAR" val="0"/>
  <p:tag name="KSO_WM_UNIT_PRESET_TEXT_INDEX" val="0"/>
  <p:tag name="KSO_WM_UNIT_PRESET_TEXT_LEN" val="9"/>
  <p:tag name="KSO_WM_DIAGRAM_GROUP_CODE" val="l1_1"/>
  <p:tag name="KSO_WM_UNIT_ID" val="custom20174474_14*a*1"/>
  <p:tag name="KSO_WM_UNIT_TEXT_FILL_FORE_SCHEMECOLOR_INDEX" val="16"/>
  <p:tag name="KSO_WM_UNIT_TEXT_FILL_TYPE" val="1"/>
  <p:tag name="KSO_WM_UNIT_USESOURCEFORMAT_APPLY" val="1"/>
</p:tagLst>
</file>

<file path=ppt/tags/tag117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11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a"/>
  <p:tag name="KSO_WM_UNIT_INDEX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CLEAR" val="0"/>
  <p:tag name="KSO_WM_UNIT_PRESET_TEXT_INDEX" val="0"/>
  <p:tag name="KSO_WM_UNIT_PRESET_TEXT_LEN" val="9"/>
  <p:tag name="KSO_WM_DIAGRAM_GROUP_CODE" val="l1_1"/>
  <p:tag name="KSO_WM_UNIT_ID" val="custom20174474_14*a*1"/>
  <p:tag name="KSO_WM_UNIT_TEXT_FILL_FORE_SCHEMECOLOR_INDEX" val="16"/>
  <p:tag name="KSO_WM_UNIT_TEXT_FILL_TYPE" val="1"/>
  <p:tag name="KSO_WM_UNIT_USESOURCEFORMAT_APPLY" val="1"/>
</p:tagLst>
</file>

<file path=ppt/tags/tag119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4_1"/>
  <p:tag name="KSO_WM_UNIT_LAYERLEVEL" val="1_1_1"/>
  <p:tag name="KSO_WM_UNIT_ID" val="custom20174474_9*l_h_i*1_4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20.xml><?xml version="1.0" encoding="utf-8"?>
<p:tagLst xmlns:p="http://schemas.openxmlformats.org/presentationml/2006/main">
  <p:tag name="KSO_WM_TAG_VERSION" val="1.0"/>
  <p:tag name="KSO_WM_SLIDE_ITEM_CNT" val="3"/>
  <p:tag name="KSO_WM_SLIDE_LAYOUT" val="a_f"/>
  <p:tag name="KSO_WM_SLIDE_LAYOUT_CNT" val="1_2"/>
  <p:tag name="KSO_WM_SLIDE_TYPE" val="endPage"/>
  <p:tag name="KSO_WM_BEAUTIFY_FLAG" val="#wm#"/>
  <p:tag name="KSO_WM_COMBINE_RELATE_SLIDE_ID" val="background20173206_16"/>
  <p:tag name="KSO_WM_TEMPLATE_CATEGORY" val="custom"/>
  <p:tag name="KSO_WM_TEMPLATE_INDEX" val="20174474"/>
  <p:tag name="KSO_WM_SLIDE_ID" val="custom20174474_30"/>
  <p:tag name="KSO_WM_SLIDE_INDEX" val="30"/>
  <p:tag name="KSO_WM_TEMPLATE_SUBCATEGORY" val="combine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a"/>
  <p:tag name="KSO_WM_UNIT_INDEX" val="1"/>
  <p:tag name="KSO_WM_UNIT_LAYERLEVEL" val="1"/>
  <p:tag name="KSO_WM_UNIT_ISCONTENTSTITLE" val="1"/>
  <p:tag name="KSO_WM_UNIT_VALUE" val="2"/>
  <p:tag name="KSO_WM_UNIT_HIGHLIGHT" val="0"/>
  <p:tag name="KSO_WM_UNIT_COMPATIBLE" val="0"/>
  <p:tag name="KSO_WM_UNIT_CLEAR" val="0"/>
  <p:tag name="KSO_WM_DIAGRAM_GROUP_CODE" val="l1_1"/>
  <p:tag name="KSO_WM_UNIT_ID" val="custom20174474_9*a*1"/>
  <p:tag name="KSO_WM_UNIT_PRESET_TEXT" val="目录"/>
  <p:tag name="KSO_WM_UNIT_TEXT_FILL_FORE_SCHEMECOLOR_INDEX" val="5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b"/>
  <p:tag name="KSO_WM_UNIT_INDEX" val="1"/>
  <p:tag name="KSO_WM_UNIT_LAYERLEVEL" val="1"/>
  <p:tag name="KSO_WM_UNIT_VALUE" val="8"/>
  <p:tag name="KSO_WM_UNIT_ISCONTENTSTITLE" val="0"/>
  <p:tag name="KSO_WM_UNIT_HIGHLIGHT" val="0"/>
  <p:tag name="KSO_WM_UNIT_COMPATIBLE" val="0"/>
  <p:tag name="KSO_WM_UNIT_CLEAR" val="0"/>
  <p:tag name="KSO_WM_DIAGRAM_GROUP_CODE" val="l1_1"/>
  <p:tag name="KSO_WM_UNIT_ID" val="custom20174474_9*b*1"/>
  <p:tag name="KSO_WM_UNIT_PRESET_TEXT" val="CONTENTS"/>
  <p:tag name="KSO_WM_UNIT_TEXT_FILL_FORE_SCHEMECOLOR_INDEX" val="5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10"/>
  <p:tag name="KSO_WM_TEMPLATE_CATEGORY" val="custom"/>
  <p:tag name="KSO_WM_TEMPLATE_INDEX" val="20174474"/>
  <p:tag name="KSO_WM_UNIT_INDEX" val="10"/>
  <p:tag name="KSO_WM_UNIT_FILL_FORE_SCHEMECOLOR_INDEX" val="5"/>
  <p:tag name="KSO_WM_UNIT_FILL_TYPE" val="1"/>
  <p:tag name="KSO_WM_UNIT_USESOURCEFORMAT_APPLY" val="1"/>
</p:tagLst>
</file>

<file path=ppt/tags/tag16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34"/>
  <p:tag name="KSO_WM_TEMPLATE_CATEGORY" val="custom"/>
  <p:tag name="KSO_WM_TEMPLATE_INDEX" val="20174474"/>
  <p:tag name="KSO_WM_UNIT_INDEX" val="3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35"/>
  <p:tag name="KSO_WM_TEMPLATE_CATEGORY" val="custom"/>
  <p:tag name="KSO_WM_TEMPLATE_INDEX" val="20174474"/>
  <p:tag name="KSO_WM_UNIT_INDEX" val="3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36"/>
  <p:tag name="KSO_WM_TEMPLATE_CATEGORY" val="custom"/>
  <p:tag name="KSO_WM_TEMPLATE_INDEX" val="20174474"/>
  <p:tag name="KSO_WM_UNIT_INDEX" val="36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9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37"/>
  <p:tag name="KSO_WM_TEMPLATE_CATEGORY" val="custom"/>
  <p:tag name="KSO_WM_TEMPLATE_INDEX" val="20174474"/>
  <p:tag name="KSO_WM_UNIT_INDEX" val="37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74474"/>
</p:tagLst>
</file>

<file path=ppt/tags/tag20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38"/>
  <p:tag name="KSO_WM_TEMPLATE_CATEGORY" val="custom"/>
  <p:tag name="KSO_WM_TEMPLATE_INDEX" val="20174474"/>
  <p:tag name="KSO_WM_UNIT_INDEX" val="38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39"/>
  <p:tag name="KSO_WM_TEMPLATE_CATEGORY" val="custom"/>
  <p:tag name="KSO_WM_TEMPLATE_INDEX" val="20174474"/>
  <p:tag name="KSO_WM_UNIT_INDEX" val="39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40"/>
  <p:tag name="KSO_WM_TEMPLATE_CATEGORY" val="custom"/>
  <p:tag name="KSO_WM_TEMPLATE_INDEX" val="20174474"/>
  <p:tag name="KSO_WM_UNIT_INDEX" val="40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3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41"/>
  <p:tag name="KSO_WM_TEMPLATE_CATEGORY" val="custom"/>
  <p:tag name="KSO_WM_TEMPLATE_INDEX" val="20174474"/>
  <p:tag name="KSO_WM_UNIT_INDEX" val="4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42"/>
  <p:tag name="KSO_WM_TEMPLATE_CATEGORY" val="custom"/>
  <p:tag name="KSO_WM_TEMPLATE_INDEX" val="20174474"/>
  <p:tag name="KSO_WM_UNIT_INDEX" val="4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5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43"/>
  <p:tag name="KSO_WM_TEMPLATE_CATEGORY" val="custom"/>
  <p:tag name="KSO_WM_TEMPLATE_INDEX" val="20174474"/>
  <p:tag name="KSO_WM_UNIT_INDEX" val="4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6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44"/>
  <p:tag name="KSO_WM_TEMPLATE_CATEGORY" val="custom"/>
  <p:tag name="KSO_WM_TEMPLATE_INDEX" val="20174474"/>
  <p:tag name="KSO_WM_UNIT_INDEX" val="4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7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45"/>
  <p:tag name="KSO_WM_TEMPLATE_CATEGORY" val="custom"/>
  <p:tag name="KSO_WM_TEMPLATE_INDEX" val="20174474"/>
  <p:tag name="KSO_WM_UNIT_INDEX" val="4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46"/>
  <p:tag name="KSO_WM_TEMPLATE_CATEGORY" val="custom"/>
  <p:tag name="KSO_WM_TEMPLATE_INDEX" val="20174474"/>
  <p:tag name="KSO_WM_UNIT_INDEX" val="46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47"/>
  <p:tag name="KSO_WM_TEMPLATE_CATEGORY" val="custom"/>
  <p:tag name="KSO_WM_TEMPLATE_INDEX" val="20174474"/>
  <p:tag name="KSO_WM_UNIT_INDEX" val="47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COMBINE_RELATE_SLIDE_ID" val="background20173206_1"/>
  <p:tag name="KSO_WM_TEMPLATE_CATEGORY" val="custom"/>
  <p:tag name="KSO_WM_TEMPLATE_INDEX" val="20174474"/>
  <p:tag name="KSO_WM_TEMPLATE_THUMBS_INDEX" val="1、11、15、21、26、28、29、30"/>
  <p:tag name="KSO_WM_TEMPLATE_SUBCATEGORY" val="combine"/>
</p:tagLst>
</file>

<file path=ppt/tags/tag30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48"/>
  <p:tag name="KSO_WM_TEMPLATE_CATEGORY" val="custom"/>
  <p:tag name="KSO_WM_TEMPLATE_INDEX" val="20174474"/>
  <p:tag name="KSO_WM_UNIT_INDEX" val="48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49"/>
  <p:tag name="KSO_WM_TEMPLATE_CATEGORY" val="custom"/>
  <p:tag name="KSO_WM_TEMPLATE_INDEX" val="20174474"/>
  <p:tag name="KSO_WM_UNIT_INDEX" val="49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50"/>
  <p:tag name="KSO_WM_TEMPLATE_CATEGORY" val="custom"/>
  <p:tag name="KSO_WM_TEMPLATE_INDEX" val="20174474"/>
  <p:tag name="KSO_WM_UNIT_INDEX" val="50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3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51"/>
  <p:tag name="KSO_WM_TEMPLATE_CATEGORY" val="custom"/>
  <p:tag name="KSO_WM_TEMPLATE_INDEX" val="20174474"/>
  <p:tag name="KSO_WM_UNIT_INDEX" val="5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4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52"/>
  <p:tag name="KSO_WM_TEMPLATE_CATEGORY" val="custom"/>
  <p:tag name="KSO_WM_TEMPLATE_INDEX" val="20174474"/>
  <p:tag name="KSO_WM_UNIT_INDEX" val="5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5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53"/>
  <p:tag name="KSO_WM_TEMPLATE_CATEGORY" val="custom"/>
  <p:tag name="KSO_WM_TEMPLATE_INDEX" val="20174474"/>
  <p:tag name="KSO_WM_UNIT_INDEX" val="5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6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54"/>
  <p:tag name="KSO_WM_TEMPLATE_CATEGORY" val="custom"/>
  <p:tag name="KSO_WM_TEMPLATE_INDEX" val="20174474"/>
  <p:tag name="KSO_WM_UNIT_INDEX" val="5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7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55"/>
  <p:tag name="KSO_WM_TEMPLATE_CATEGORY" val="custom"/>
  <p:tag name="KSO_WM_TEMPLATE_INDEX" val="20174474"/>
  <p:tag name="KSO_WM_UNIT_INDEX" val="5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8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56"/>
  <p:tag name="KSO_WM_TEMPLATE_CATEGORY" val="custom"/>
  <p:tag name="KSO_WM_TEMPLATE_INDEX" val="20174474"/>
  <p:tag name="KSO_WM_UNIT_INDEX" val="56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9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57"/>
  <p:tag name="KSO_WM_TEMPLATE_CATEGORY" val="custom"/>
  <p:tag name="KSO_WM_TEMPLATE_INDEX" val="20174474"/>
  <p:tag name="KSO_WM_UNIT_INDEX" val="57"/>
  <p:tag name="KSO_WM_UNIT_FILL_FORE_SCHEMECOLOR_INDEX" val="5"/>
  <p:tag name="KSO_WM_UNIT_FILL_TYPE" val="1"/>
  <p:tag name="KSO_WM_UNIT_USESOURCEFORMAT_APPLY" val="1"/>
</p:tagLst>
</file>

<file path=ppt/tags/tag4.xml><?xml version="1.0" encoding="utf-8"?>
<p:tagLst xmlns:p="http://schemas.openxmlformats.org/presentationml/2006/main">
  <p:tag name="KSO_WM_TEMPLATE_CATEGORY" val="custom"/>
  <p:tag name="KSO_WM_TEMPLATE_INDEX" val="20174474"/>
  <p:tag name="KSO_WM_SLIDE_MODEL_TYPE" val="cover"/>
</p:tagLst>
</file>

<file path=ppt/tags/tag40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81"/>
  <p:tag name="KSO_WM_TEMPLATE_CATEGORY" val="custom"/>
  <p:tag name="KSO_WM_TEMPLATE_INDEX" val="20174474"/>
  <p:tag name="KSO_WM_UNIT_INDEX" val="8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1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82"/>
  <p:tag name="KSO_WM_TEMPLATE_CATEGORY" val="custom"/>
  <p:tag name="KSO_WM_TEMPLATE_INDEX" val="20174474"/>
  <p:tag name="KSO_WM_UNIT_INDEX" val="8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2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83"/>
  <p:tag name="KSO_WM_TEMPLATE_CATEGORY" val="custom"/>
  <p:tag name="KSO_WM_TEMPLATE_INDEX" val="20174474"/>
  <p:tag name="KSO_WM_UNIT_INDEX" val="8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3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84"/>
  <p:tag name="KSO_WM_TEMPLATE_CATEGORY" val="custom"/>
  <p:tag name="KSO_WM_TEMPLATE_INDEX" val="20174474"/>
  <p:tag name="KSO_WM_UNIT_INDEX" val="8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4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85"/>
  <p:tag name="KSO_WM_TEMPLATE_CATEGORY" val="custom"/>
  <p:tag name="KSO_WM_TEMPLATE_INDEX" val="20174474"/>
  <p:tag name="KSO_WM_UNIT_INDEX" val="8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5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86"/>
  <p:tag name="KSO_WM_TEMPLATE_CATEGORY" val="custom"/>
  <p:tag name="KSO_WM_TEMPLATE_INDEX" val="20174474"/>
  <p:tag name="KSO_WM_UNIT_INDEX" val="86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6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87"/>
  <p:tag name="KSO_WM_TEMPLATE_CATEGORY" val="custom"/>
  <p:tag name="KSO_WM_TEMPLATE_INDEX" val="20174474"/>
  <p:tag name="KSO_WM_UNIT_INDEX" val="87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7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88"/>
  <p:tag name="KSO_WM_TEMPLATE_CATEGORY" val="custom"/>
  <p:tag name="KSO_WM_TEMPLATE_INDEX" val="20174474"/>
  <p:tag name="KSO_WM_UNIT_INDEX" val="88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8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89"/>
  <p:tag name="KSO_WM_TEMPLATE_CATEGORY" val="custom"/>
  <p:tag name="KSO_WM_TEMPLATE_INDEX" val="20174474"/>
  <p:tag name="KSO_WM_UNIT_INDEX" val="89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9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90"/>
  <p:tag name="KSO_WM_TEMPLATE_CATEGORY" val="custom"/>
  <p:tag name="KSO_WM_TEMPLATE_INDEX" val="20174474"/>
  <p:tag name="KSO_WM_UNIT_INDEX" val="90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f"/>
  <p:tag name="KSO_WM_UNIT_INDEX" val="1_1_1"/>
  <p:tag name="KSO_WM_UNIT_LAYERLEVEL" val="1_1_1"/>
  <p:tag name="KSO_WM_UNIT_VALUE" val="11"/>
  <p:tag name="KSO_WM_UNIT_HIGHLIGHT" val="0"/>
  <p:tag name="KSO_WM_UNIT_COMPATIBLE" val="0"/>
  <p:tag name="KSO_WM_UNIT_CLEAR" val="0"/>
  <p:tag name="KSO_WM_UNIT_PRESET_TEXT_INDEX" val="3"/>
  <p:tag name="KSO_WM_UNIT_PRESET_TEXT_LEN" val="17"/>
  <p:tag name="KSO_WM_UNIT_ID" val="custom20174474_9*l_h_f*1_1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50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91"/>
  <p:tag name="KSO_WM_TEMPLATE_CATEGORY" val="custom"/>
  <p:tag name="KSO_WM_TEMPLATE_INDEX" val="20174474"/>
  <p:tag name="KSO_WM_UNIT_INDEX" val="9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1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92"/>
  <p:tag name="KSO_WM_TEMPLATE_CATEGORY" val="custom"/>
  <p:tag name="KSO_WM_TEMPLATE_INDEX" val="20174474"/>
  <p:tag name="KSO_WM_UNIT_INDEX" val="9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2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93"/>
  <p:tag name="KSO_WM_TEMPLATE_CATEGORY" val="custom"/>
  <p:tag name="KSO_WM_TEMPLATE_INDEX" val="20174474"/>
  <p:tag name="KSO_WM_UNIT_INDEX" val="9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3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94"/>
  <p:tag name="KSO_WM_TEMPLATE_CATEGORY" val="custom"/>
  <p:tag name="KSO_WM_TEMPLATE_INDEX" val="20174474"/>
  <p:tag name="KSO_WM_UNIT_INDEX" val="9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4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95"/>
  <p:tag name="KSO_WM_TEMPLATE_CATEGORY" val="custom"/>
  <p:tag name="KSO_WM_TEMPLATE_INDEX" val="20174474"/>
  <p:tag name="KSO_WM_UNIT_INDEX" val="9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5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96"/>
  <p:tag name="KSO_WM_TEMPLATE_CATEGORY" val="custom"/>
  <p:tag name="KSO_WM_TEMPLATE_INDEX" val="20174474"/>
  <p:tag name="KSO_WM_UNIT_INDEX" val="96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6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97"/>
  <p:tag name="KSO_WM_TEMPLATE_CATEGORY" val="custom"/>
  <p:tag name="KSO_WM_TEMPLATE_INDEX" val="20174474"/>
  <p:tag name="KSO_WM_UNIT_INDEX" val="97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7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98"/>
  <p:tag name="KSO_WM_TEMPLATE_CATEGORY" val="custom"/>
  <p:tag name="KSO_WM_TEMPLATE_INDEX" val="20174474"/>
  <p:tag name="KSO_WM_UNIT_INDEX" val="98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8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99"/>
  <p:tag name="KSO_WM_TEMPLATE_CATEGORY" val="custom"/>
  <p:tag name="KSO_WM_TEMPLATE_INDEX" val="20174474"/>
  <p:tag name="KSO_WM_UNIT_INDEX" val="99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9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100"/>
  <p:tag name="KSO_WM_TEMPLATE_CATEGORY" val="custom"/>
  <p:tag name="KSO_WM_TEMPLATE_INDEX" val="20174474"/>
  <p:tag name="KSO_WM_UNIT_INDEX" val="100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1_1"/>
  <p:tag name="KSO_WM_UNIT_LAYERLEVEL" val="1_1_1"/>
  <p:tag name="KSO_WM_UNIT_ID" val="custom20174474_9*l_h_i*1_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0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101"/>
  <p:tag name="KSO_WM_TEMPLATE_CATEGORY" val="custom"/>
  <p:tag name="KSO_WM_TEMPLATE_INDEX" val="20174474"/>
  <p:tag name="KSO_WM_UNIT_INDEX" val="10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1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102"/>
  <p:tag name="KSO_WM_TEMPLATE_CATEGORY" val="custom"/>
  <p:tag name="KSO_WM_TEMPLATE_INDEX" val="20174474"/>
  <p:tag name="KSO_WM_UNIT_INDEX" val="10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2.xml><?xml version="1.0" encoding="utf-8"?>
<p:tagLst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74474_9*i*103"/>
  <p:tag name="KSO_WM_TEMPLATE_CATEGORY" val="custom"/>
  <p:tag name="KSO_WM_TEMPLATE_INDEX" val="20174474"/>
  <p:tag name="KSO_WM_UNIT_INDEX" val="10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3.xml><?xml version="1.0" encoding="utf-8"?>
<p:tagLst xmlns:p="http://schemas.openxmlformats.org/presentationml/2006/main">
  <p:tag name="KSO_WM_TAG_VERSION" val="1.0"/>
  <p:tag name="KSO_WM_SLIDE_ITEM_CNT" val="4"/>
  <p:tag name="KSO_WM_SLIDE_LAYOUT" val="a_b_l"/>
  <p:tag name="KSO_WM_SLIDE_LAYOUT_CNT" val="1_1_1"/>
  <p:tag name="KSO_WM_SLIDE_TYPE" val="contents"/>
  <p:tag name="KSO_WM_BEAUTIFY_FLAG" val="#wm#"/>
  <p:tag name="KSO_WM_COMBINE_RELATE_SLIDE_ID" val="diagram20169954_4"/>
  <p:tag name="KSO_WM_TEMPLATE_CATEGORY" val="custom"/>
  <p:tag name="KSO_WM_TEMPLATE_INDEX" val="20174474"/>
  <p:tag name="KSO_WM_SLIDE_ID" val="custom20174474_9"/>
  <p:tag name="KSO_WM_SLIDE_INDEX" val="9"/>
  <p:tag name="KSO_WM_DIAGRAM_GROUP_CODE" val="l1-1"/>
  <p:tag name="KSO_WM_TEMPLATE_SUBCATEGORY" val="combine"/>
</p:tagLst>
</file>

<file path=ppt/tags/tag6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1_1"/>
  <p:tag name="KSO_WM_UNIT_LAYERLEVEL" val="1_1_1"/>
  <p:tag name="KSO_WM_UNIT_ID" val="custom20174474_14*l_h_i*1_1_1"/>
  <p:tag name="KSO_WM_DIAGRAM_GROUP_CODE" val="l1-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1_2"/>
  <p:tag name="KSO_WM_UNIT_LAYERLEVEL" val="1_1_1"/>
  <p:tag name="KSO_WM_UNIT_ID" val="custom20174474_14*l_h_i*1_1_2"/>
  <p:tag name="KSO_WM_DIAGRAM_GROUP_CODE" val="l1-2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6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1_3"/>
  <p:tag name="KSO_WM_UNIT_LAYERLEVEL" val="1_1_1"/>
  <p:tag name="KSO_WM_UNIT_ID" val="custom20174474_14*l_h_i*1_1_3"/>
  <p:tag name="KSO_WM_DIAGRAM_GROUP_CODE" val="l1-2"/>
  <p:tag name="KSO_WM_UNIT_TEXT_FILL_FORE_SCHEMECOLOR_INDEX" val="6"/>
  <p:tag name="KSO_WM_UNIT_TEXT_FILL_TYPE" val="1"/>
  <p:tag name="KSO_WM_UNIT_USESOURCEFORMAT_APPLY" val="1"/>
</p:tagLst>
</file>

<file path=ppt/tags/tag6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2_1"/>
  <p:tag name="KSO_WM_UNIT_LAYERLEVEL" val="1_1_1"/>
  <p:tag name="KSO_WM_UNIT_ID" val="custom20174474_14*l_h_i*1_2_1"/>
  <p:tag name="KSO_WM_DIAGRAM_GROUP_CODE" val="l1-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2_2"/>
  <p:tag name="KSO_WM_UNIT_LAYERLEVEL" val="1_1_1"/>
  <p:tag name="KSO_WM_UNIT_ID" val="custom20174474_14*l_h_i*1_2_2"/>
  <p:tag name="KSO_WM_DIAGRAM_GROUP_CODE" val="l1-2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6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3_1"/>
  <p:tag name="KSO_WM_UNIT_LAYERLEVEL" val="1_1_1"/>
  <p:tag name="KSO_WM_UNIT_ID" val="custom20174474_14*l_h_i*1_3_1"/>
  <p:tag name="KSO_WM_DIAGRAM_GROUP_CODE" val="l1-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f"/>
  <p:tag name="KSO_WM_UNIT_INDEX" val="1_2_1"/>
  <p:tag name="KSO_WM_UNIT_LAYERLEVEL" val="1_1_1"/>
  <p:tag name="KSO_WM_UNIT_VALUE" val="11"/>
  <p:tag name="KSO_WM_UNIT_HIGHLIGHT" val="0"/>
  <p:tag name="KSO_WM_UNIT_COMPATIBLE" val="0"/>
  <p:tag name="KSO_WM_UNIT_CLEAR" val="0"/>
  <p:tag name="KSO_WM_UNIT_PRESET_TEXT_INDEX" val="3"/>
  <p:tag name="KSO_WM_UNIT_PRESET_TEXT_LEN" val="17"/>
  <p:tag name="KSO_WM_UNIT_ID" val="custom20174474_9*l_h_f*1_2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7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3_2"/>
  <p:tag name="KSO_WM_UNIT_LAYERLEVEL" val="1_1_1"/>
  <p:tag name="KSO_WM_UNIT_ID" val="custom20174474_14*l_h_i*1_3_2"/>
  <p:tag name="KSO_WM_DIAGRAM_GROUP_CODE" val="l1-2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7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2_3"/>
  <p:tag name="KSO_WM_UNIT_LAYERLEVEL" val="1_1_1"/>
  <p:tag name="KSO_WM_UNIT_ID" val="custom20174474_14*l_h_i*1_2_3"/>
  <p:tag name="KSO_WM_DIAGRAM_GROUP_CODE" val="l1-2"/>
  <p:tag name="KSO_WM_UNIT_TEXT_FILL_FORE_SCHEMECOLOR_INDEX" val="6"/>
  <p:tag name="KSO_WM_UNIT_TEXT_FILL_TYPE" val="1"/>
  <p:tag name="KSO_WM_UNIT_USESOURCEFORMAT_APPLY" val="1"/>
</p:tagLst>
</file>

<file path=ppt/tags/tag7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3_3"/>
  <p:tag name="KSO_WM_UNIT_LAYERLEVEL" val="1_1_1"/>
  <p:tag name="KSO_WM_UNIT_ID" val="custom20174474_14*l_h_i*1_3_3"/>
  <p:tag name="KSO_WM_DIAGRAM_GROUP_CODE" val="l1-2"/>
  <p:tag name="KSO_WM_UNIT_TEXT_FILL_FORE_SCHEMECOLOR_INDEX" val="6"/>
  <p:tag name="KSO_WM_UNIT_TEXT_FILL_TYPE" val="1"/>
  <p:tag name="KSO_WM_UNIT_USESOURCEFORMAT_APPLY" val="1"/>
</p:tagLst>
</file>

<file path=ppt/tags/tag7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f"/>
  <p:tag name="KSO_WM_UNIT_INDEX" val="1_3_1"/>
  <p:tag name="KSO_WM_UNIT_LAYERLEVEL" val="1_1_1"/>
  <p:tag name="KSO_WM_UNIT_VALUE" val="30"/>
  <p:tag name="KSO_WM_UNIT_HIGHLIGHT" val="0"/>
  <p:tag name="KSO_WM_UNIT_COMPATIBLE" val="0"/>
  <p:tag name="KSO_WM_UNIT_CLEAR" val="0"/>
  <p:tag name="KSO_WM_UNIT_PRESET_TEXT_INDEX" val="2"/>
  <p:tag name="KSO_WM_UNIT_PRESET_TEXT_LEN" val="20"/>
  <p:tag name="KSO_WM_UNIT_ID" val="custom20174474_14*l_h_f*1_3_1"/>
  <p:tag name="KSO_WM_DIAGRAM_GROUP_CODE" val="l1-2"/>
  <p:tag name="KSO_WM_UNIT_TEXT_FILL_FORE_SCHEMECOLOR_INDEX" val="16"/>
  <p:tag name="KSO_WM_UNIT_TEXT_FILL_TYPE" val="1"/>
  <p:tag name="KSO_WM_UNIT_USESOURCEFORMAT_APPLY" val="1"/>
</p:tagLst>
</file>

<file path=ppt/tags/tag7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f"/>
  <p:tag name="KSO_WM_UNIT_INDEX" val="1_2_1"/>
  <p:tag name="KSO_WM_UNIT_LAYERLEVEL" val="1_1_1"/>
  <p:tag name="KSO_WM_UNIT_VALUE" val="30"/>
  <p:tag name="KSO_WM_UNIT_HIGHLIGHT" val="0"/>
  <p:tag name="KSO_WM_UNIT_COMPATIBLE" val="0"/>
  <p:tag name="KSO_WM_UNIT_CLEAR" val="0"/>
  <p:tag name="KSO_WM_UNIT_PRESET_TEXT_INDEX" val="2"/>
  <p:tag name="KSO_WM_UNIT_PRESET_TEXT_LEN" val="20"/>
  <p:tag name="KSO_WM_UNIT_ID" val="custom20174474_14*l_h_f*1_2_1"/>
  <p:tag name="KSO_WM_DIAGRAM_GROUP_CODE" val="l1-2"/>
  <p:tag name="KSO_WM_UNIT_TEXT_FILL_FORE_SCHEMECOLOR_INDEX" val="16"/>
  <p:tag name="KSO_WM_UNIT_TEXT_FILL_TYPE" val="1"/>
  <p:tag name="KSO_WM_UNIT_USESOURCEFORMAT_APPLY" val="1"/>
</p:tagLst>
</file>

<file path=ppt/tags/tag7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f"/>
  <p:tag name="KSO_WM_UNIT_INDEX" val="1_1_1"/>
  <p:tag name="KSO_WM_UNIT_LAYERLEVEL" val="1_1_1"/>
  <p:tag name="KSO_WM_UNIT_VALUE" val="30"/>
  <p:tag name="KSO_WM_UNIT_HIGHLIGHT" val="0"/>
  <p:tag name="KSO_WM_UNIT_COMPATIBLE" val="0"/>
  <p:tag name="KSO_WM_UNIT_CLEAR" val="0"/>
  <p:tag name="KSO_WM_UNIT_PRESET_TEXT_INDEX" val="2"/>
  <p:tag name="KSO_WM_UNIT_PRESET_TEXT_LEN" val="20"/>
  <p:tag name="KSO_WM_UNIT_ID" val="custom20174474_14*l_h_f*1_1_1"/>
  <p:tag name="KSO_WM_DIAGRAM_GROUP_CODE" val="l1-2"/>
  <p:tag name="KSO_WM_UNIT_TEXT_FILL_FORE_SCHEMECOLOR_INDEX" val="16"/>
  <p:tag name="KSO_WM_UNIT_TEXT_FILL_TYPE" val="1"/>
  <p:tag name="KSO_WM_UNIT_USESOURCEFORMAT_APPLY" val="1"/>
</p:tagLst>
</file>

<file path=ppt/tags/tag7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a"/>
  <p:tag name="KSO_WM_UNIT_INDEX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CLEAR" val="0"/>
  <p:tag name="KSO_WM_UNIT_PRESET_TEXT_INDEX" val="0"/>
  <p:tag name="KSO_WM_UNIT_PRESET_TEXT_LEN" val="9"/>
  <p:tag name="KSO_WM_DIAGRAM_GROUP_CODE" val="l1_1"/>
  <p:tag name="KSO_WM_UNIT_ID" val="custom20174474_14*a*1"/>
  <p:tag name="KSO_WM_UNIT_TEXT_FILL_FORE_SCHEMECOLOR_INDEX" val="16"/>
  <p:tag name="KSO_WM_UNIT_TEXT_FILL_TYPE" val="1"/>
  <p:tag name="KSO_WM_UNIT_USESOURCEFORMAT_APPLY" val="1"/>
</p:tagLst>
</file>

<file path=ppt/tags/tag77.xml><?xml version="1.0" encoding="utf-8"?>
<p:tagLst xmlns:p="http://schemas.openxmlformats.org/presentationml/2006/main">
  <p:tag name="KSO_WM_TAG_VERSION" val="1.0"/>
  <p:tag name="KSO_WM_SLIDE_ITEM_CNT" val="3"/>
  <p:tag name="KSO_WM_SLIDE_LAYOUT" val="a_l"/>
  <p:tag name="KSO_WM_SLIDE_LAYOUT_CNT" val="1_1"/>
  <p:tag name="KSO_WM_SLIDE_TYPE" val="text"/>
  <p:tag name="KSO_WM_BEAUTIFY_FLAG" val="#wm#"/>
  <p:tag name="KSO_WM_SLIDE_POSITION" val="239*164"/>
  <p:tag name="KSO_WM_SLIDE_SIZE" val="482*306"/>
  <p:tag name="KSO_WM_COMBINE_RELATE_SLIDE_ID" val="diagram20170150_2"/>
  <p:tag name="KSO_WM_TEMPLATE_CATEGORY" val="custom"/>
  <p:tag name="KSO_WM_TEMPLATE_INDEX" val="20174474"/>
  <p:tag name="KSO_WM_SLIDE_ID" val="custom20174474_14"/>
  <p:tag name="KSO_WM_SLIDE_INDEX" val="14"/>
  <p:tag name="KSO_WM_DIAGRAM_GROUP_CODE" val="l1-2"/>
  <p:tag name="KSO_WM_TEMPLATE_SUBCATEGORY" val="combine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i"/>
  <p:tag name="KSO_WM_UNIT_INDEX" val="1_2_1"/>
  <p:tag name="KSO_WM_UNIT_LAYERLEVEL" val="1_1_1"/>
  <p:tag name="KSO_WM_UNIT_ID" val="custom20174474_9*l_h_i*1_2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74474"/>
  <p:tag name="KSO_WM_UNIT_TYPE" val="l_h_f"/>
  <p:tag name="KSO_WM_UNIT_INDEX" val="1_3_1"/>
  <p:tag name="KSO_WM_UNIT_LAYERLEVEL" val="1_1_1"/>
  <p:tag name="KSO_WM_UNIT_VALUE" val="11"/>
  <p:tag name="KSO_WM_UNIT_HIGHLIGHT" val="0"/>
  <p:tag name="KSO_WM_UNIT_COMPATIBLE" val="0"/>
  <p:tag name="KSO_WM_UNIT_CLEAR" val="0"/>
  <p:tag name="KSO_WM_UNIT_PRESET_TEXT_INDEX" val="3"/>
  <p:tag name="KSO_WM_UNIT_PRESET_TEXT_LEN" val="17"/>
  <p:tag name="KSO_WM_UNIT_ID" val="custom20174474_9*l_h_f*1_3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91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174474"/>
</p:tagLst>
</file>

<file path=ppt/theme/theme1.xml><?xml version="1.0" encoding="utf-8"?>
<a:theme xmlns:a="http://schemas.openxmlformats.org/drawingml/2006/main" name="自定义设计方案">
  <a:themeElements>
    <a:clrScheme name="自定义 90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FF"/>
      </a:accent1>
      <a:accent2>
        <a:srgbClr val="545763"/>
      </a:accent2>
      <a:accent3>
        <a:srgbClr val="EA6441"/>
      </a:accent3>
      <a:accent4>
        <a:srgbClr val="6D6E72"/>
      </a:accent4>
      <a:accent5>
        <a:srgbClr val="00CC99"/>
      </a:accent5>
      <a:accent6>
        <a:srgbClr val="918CD3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2136</Words>
  <Application>WPS 演示</Application>
  <PresentationFormat>宽屏</PresentationFormat>
  <Paragraphs>234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0" baseType="lpstr">
      <vt:lpstr>Arial</vt:lpstr>
      <vt:lpstr>宋体</vt:lpstr>
      <vt:lpstr>Wingdings</vt:lpstr>
      <vt:lpstr>华文新魏</vt:lpstr>
      <vt:lpstr>Broadway</vt:lpstr>
      <vt:lpstr>Calibri</vt:lpstr>
      <vt:lpstr>微软雅黑</vt:lpstr>
      <vt:lpstr>Arial Unicode MS</vt:lpstr>
      <vt:lpstr>黑体</vt:lpstr>
      <vt:lpstr>自定义设计方案</vt:lpstr>
      <vt:lpstr>基于肺癌的DNA甲基化数据谱的化疗药物敏感标记物挖掘技术</vt:lpstr>
      <vt:lpstr>PowerPoint 演示文稿</vt:lpstr>
      <vt:lpstr>PowerPoint 演示文稿</vt:lpstr>
      <vt:lpstr>DMGs的获得</vt:lpstr>
      <vt:lpstr>DMGs的获得</vt:lpstr>
      <vt:lpstr>DMGs的获得</vt:lpstr>
      <vt:lpstr>DMGs的获得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SJT</dc:creator>
  <cp:lastModifiedBy>鵟</cp:lastModifiedBy>
  <cp:revision>36</cp:revision>
  <dcterms:created xsi:type="dcterms:W3CDTF">2021-04-16T07:18:00Z</dcterms:created>
  <dcterms:modified xsi:type="dcterms:W3CDTF">2021-07-02T04:28:22Z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</Properties>
</file>

<file path=docProps/thumbnail.jpeg>
</file>